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</p:sldMasterIdLst>
  <p:notesMasterIdLst>
    <p:notesMasterId r:id="rId69"/>
  </p:notesMasterIdLst>
  <p:handoutMasterIdLst>
    <p:handoutMasterId r:id="rId70"/>
  </p:handoutMasterIdLst>
  <p:sldIdLst>
    <p:sldId id="9228" r:id="rId2"/>
    <p:sldId id="9359" r:id="rId3"/>
    <p:sldId id="9234" r:id="rId4"/>
    <p:sldId id="9226" r:id="rId5"/>
    <p:sldId id="9218" r:id="rId6"/>
    <p:sldId id="9329" r:id="rId7"/>
    <p:sldId id="9330" r:id="rId8"/>
    <p:sldId id="9331" r:id="rId9"/>
    <p:sldId id="9332" r:id="rId10"/>
    <p:sldId id="9304" r:id="rId11"/>
    <p:sldId id="9360" r:id="rId12"/>
    <p:sldId id="9333" r:id="rId13"/>
    <p:sldId id="9361" r:id="rId14"/>
    <p:sldId id="9220" r:id="rId15"/>
    <p:sldId id="9334" r:id="rId16"/>
    <p:sldId id="9230" r:id="rId17"/>
    <p:sldId id="9219" r:id="rId18"/>
    <p:sldId id="9231" r:id="rId19"/>
    <p:sldId id="9232" r:id="rId20"/>
    <p:sldId id="9335" r:id="rId21"/>
    <p:sldId id="9362" r:id="rId22"/>
    <p:sldId id="9363" r:id="rId23"/>
    <p:sldId id="9379" r:id="rId24"/>
    <p:sldId id="9305" r:id="rId25"/>
    <p:sldId id="9336" r:id="rId26"/>
    <p:sldId id="9337" r:id="rId27"/>
    <p:sldId id="9229" r:id="rId28"/>
    <p:sldId id="9338" r:id="rId29"/>
    <p:sldId id="9339" r:id="rId30"/>
    <p:sldId id="9365" r:id="rId31"/>
    <p:sldId id="9340" r:id="rId32"/>
    <p:sldId id="9341" r:id="rId33"/>
    <p:sldId id="9342" r:id="rId34"/>
    <p:sldId id="9343" r:id="rId35"/>
    <p:sldId id="9236" r:id="rId36"/>
    <p:sldId id="9237" r:id="rId37"/>
    <p:sldId id="9238" r:id="rId38"/>
    <p:sldId id="9239" r:id="rId39"/>
    <p:sldId id="9344" r:id="rId40"/>
    <p:sldId id="9366" r:id="rId41"/>
    <p:sldId id="9367" r:id="rId42"/>
    <p:sldId id="9368" r:id="rId43"/>
    <p:sldId id="9370" r:id="rId44"/>
    <p:sldId id="9369" r:id="rId45"/>
    <p:sldId id="9372" r:id="rId46"/>
    <p:sldId id="9371" r:id="rId47"/>
    <p:sldId id="9373" r:id="rId48"/>
    <p:sldId id="9374" r:id="rId49"/>
    <p:sldId id="9375" r:id="rId50"/>
    <p:sldId id="9376" r:id="rId51"/>
    <p:sldId id="9377" r:id="rId52"/>
    <p:sldId id="9378" r:id="rId53"/>
    <p:sldId id="9318" r:id="rId54"/>
    <p:sldId id="9345" r:id="rId55"/>
    <p:sldId id="9346" r:id="rId56"/>
    <p:sldId id="9223" r:id="rId57"/>
    <p:sldId id="9347" r:id="rId58"/>
    <p:sldId id="9348" r:id="rId59"/>
    <p:sldId id="9233" r:id="rId60"/>
    <p:sldId id="9349" r:id="rId61"/>
    <p:sldId id="9350" r:id="rId62"/>
    <p:sldId id="9351" r:id="rId63"/>
    <p:sldId id="9352" r:id="rId64"/>
    <p:sldId id="9222" r:id="rId65"/>
    <p:sldId id="9353" r:id="rId66"/>
    <p:sldId id="9217" r:id="rId67"/>
    <p:sldId id="9354" r:id="rId68"/>
  </p:sldIdLst>
  <p:sldSz cx="12858750" cy="7232650"/>
  <p:notesSz cx="6858000" cy="9144000"/>
  <p:custDataLst>
    <p:tags r:id="rId7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A3"/>
    <a:srgbClr val="1092F1"/>
    <a:srgbClr val="007DFA"/>
    <a:srgbClr val="969696"/>
    <a:srgbClr val="2278F4"/>
    <a:srgbClr val="000000"/>
    <a:srgbClr val="FF3B5E"/>
    <a:srgbClr val="18A6FF"/>
    <a:srgbClr val="F2F2F2"/>
    <a:srgbClr val="4B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3" autoAdjust="0"/>
    <p:restoredTop sz="94080" autoAdjust="0"/>
  </p:normalViewPr>
  <p:slideViewPr>
    <p:cSldViewPr>
      <p:cViewPr varScale="1">
        <p:scale>
          <a:sx n="75" d="100"/>
          <a:sy n="75" d="100"/>
        </p:scale>
        <p:origin x="850" y="2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28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2022/2/9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905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053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59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638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（开头）为此，我们需要弄清楚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PE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文件地址和虚拟内存地址之间的映射关系，首先，我们先看几个重要的概念：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86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（后头）</a:t>
            </a:r>
            <a:r>
              <a:rPr lang="zh-CN" altLang="en-US" dirty="0"/>
              <a:t>如上图所示，在默认情况下，一般</a:t>
            </a:r>
            <a:r>
              <a:rPr lang="en-US" altLang="zh-CN" dirty="0"/>
              <a:t>PE</a:t>
            </a:r>
            <a:r>
              <a:rPr lang="zh-CN" altLang="en-US" dirty="0"/>
              <a:t>文件的</a:t>
            </a:r>
            <a:r>
              <a:rPr lang="en-US" altLang="zh-CN" dirty="0"/>
              <a:t>0</a:t>
            </a:r>
            <a:r>
              <a:rPr lang="zh-CN" altLang="en-US" dirty="0"/>
              <a:t>字节将对映射到虚拟内存的</a:t>
            </a:r>
            <a:r>
              <a:rPr lang="en-US" altLang="zh-CN" dirty="0"/>
              <a:t>0x00400000</a:t>
            </a:r>
            <a:r>
              <a:rPr lang="zh-CN" altLang="en-US" dirty="0"/>
              <a:t>位置，这个地址就是所谓的装载基址（</a:t>
            </a:r>
            <a:r>
              <a:rPr lang="en-US" altLang="zh-CN" dirty="0"/>
              <a:t>Image Base</a:t>
            </a:r>
            <a:r>
              <a:rPr lang="zh-CN" altLang="en-US" dirty="0"/>
              <a:t>）。</a:t>
            </a:r>
          </a:p>
          <a:p>
            <a:r>
              <a:rPr lang="zh-CN" altLang="en-US" dirty="0"/>
              <a:t>文件偏移是相对于文件开始处</a:t>
            </a:r>
            <a:r>
              <a:rPr lang="en-US" altLang="zh-CN" dirty="0"/>
              <a:t>0</a:t>
            </a:r>
            <a:r>
              <a:rPr lang="zh-CN" altLang="en-US" dirty="0"/>
              <a:t>字节的偏移，</a:t>
            </a:r>
            <a:r>
              <a:rPr lang="en-US" altLang="zh-CN" dirty="0"/>
              <a:t>RVA</a:t>
            </a:r>
            <a:r>
              <a:rPr lang="zh-CN" altLang="en-US" dirty="0"/>
              <a:t>（相对虚拟地址）则是相对于装载基址</a:t>
            </a:r>
            <a:r>
              <a:rPr lang="en-US" altLang="zh-CN" dirty="0"/>
              <a:t>0x00400000</a:t>
            </a:r>
            <a:r>
              <a:rPr lang="zh-CN" altLang="en-US" dirty="0"/>
              <a:t>处的偏移。由于操作系统在进行装载时“基本”上保持</a:t>
            </a:r>
            <a:r>
              <a:rPr lang="en-US" altLang="zh-CN" dirty="0"/>
              <a:t>PE</a:t>
            </a:r>
            <a:r>
              <a:rPr lang="zh-CN" altLang="en-US" dirty="0"/>
              <a:t>中的各种数据结构，所以文件偏移地址和</a:t>
            </a:r>
            <a:r>
              <a:rPr lang="en-US" altLang="zh-CN" dirty="0"/>
              <a:t>RVA</a:t>
            </a:r>
            <a:r>
              <a:rPr lang="zh-CN" altLang="en-US" dirty="0"/>
              <a:t>有很大的一致性。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057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53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在上图中，</a:t>
            </a:r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VOffset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RVA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（相对虚拟地址），</a:t>
            </a:r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ROffset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是文件偏移。也就是，在系统进程中，代码（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.text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节）将被加载到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0x400000+0x11000=0x411000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的虚拟地址中（装载基址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+RVA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）。而在文件中，可以使用二进制文件打开，看到对应的代码在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0x1000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位置处。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074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在上图中，</a:t>
            </a:r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VOffset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RVA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（相对虚拟地址），</a:t>
            </a:r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ROffset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是文件偏移。也就是，在系统进程中，代码（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.text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节）将被加载到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0x400000+0x11000=0x411000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的虚拟地址中（装载基址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+RVA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）。而在文件中，可以使用二进制文件打开，看到对应的代码在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0x1000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位置处。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984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392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69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836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446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（后头）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反汇编窗口：显示被调试程序的反汇编代码。</a:t>
            </a:r>
          </a:p>
          <a:p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寄存器窗口：显示当前所选线程的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寄存器内容。 </a:t>
            </a:r>
          </a:p>
          <a:p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信息窗口：显示反汇编窗口中选中的第一个命令的参数及一些跳转目标地址、字符串等。</a:t>
            </a:r>
          </a:p>
          <a:p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数据窗口：显示内存或文件的内容。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堆栈窗口：显示当前线程的堆栈。</a:t>
            </a:r>
            <a:endParaRPr lang="en-US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要调整上而各个窗口的大小的话，只前左键按住边框拖动，等调整好了，重新启动一下</a:t>
            </a:r>
            <a:r>
              <a:rPr lang="en-US" altLang="zh-CN" sz="1400" dirty="0" err="1">
                <a:latin typeface="华文楷体" pitchFamily="2" charset="-122"/>
                <a:ea typeface="华文楷体" pitchFamily="2" charset="-122"/>
              </a:rPr>
              <a:t>OllyDBG</a:t>
            </a:r>
            <a:r>
              <a:rPr lang="en-US" altLang="zh-CN" sz="1400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就可以生效了。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86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534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509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（开头）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调试中我们经常要用到的快捷键有这些</a:t>
            </a: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这些快捷键，通过菜单栏也可以找到相应的操作菜单。</a:t>
            </a:r>
            <a:endParaRPr lang="zh-CN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530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（开头）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调试中我们经常要用到的快捷键有这些</a:t>
            </a: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这些快捷键，通过菜单栏也可以找到相应的操作菜单。</a:t>
            </a:r>
            <a:endParaRPr lang="zh-CN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77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139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089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033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（备注）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以前的反汇编窗口有两种显示格式：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面向文本的列表视图（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Text view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）和基于图形的视图（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Graph view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。默认情况下，会以图形视图显示，在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新的版本（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IDA 6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）里，在启动的时候会提示是否进入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Proximity view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，该视图将显示函数及其调用关系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63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327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（后头）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在屏幕上可以发现，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IDA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使用不同的彩色箭头区分函数块之间各种类型的流：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Yes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边的箭头默认为绿色，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No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边的箭头默认为红色。蓝色箭头表示指向下一个即将执行的块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964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（后头）窗口的反汇编代码分行显示，虚拟地址则默认显示。通常虚拟地址以</a:t>
            </a:r>
            <a:r>
              <a:rPr lang="en-US" altLang="zh-CN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区域名称</a:t>
            </a:r>
            <a:r>
              <a:rPr lang="en-US" altLang="zh-CN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虚拟地址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这种格式显示，如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.txt:0040110C0</a:t>
            </a: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显示窗口的左边部分叫做箭头窗口，用于描述函数中的非线性流程。</a:t>
            </a:r>
            <a:r>
              <a:rPr lang="zh-CN" alt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实线箭头表示非条件跳转，虚线箭头则表示条件跳转。</a:t>
            </a: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如果一个跳转将控制权交给程序中的某个地址，这时会使用</a:t>
            </a:r>
            <a:r>
              <a:rPr lang="zh-CN" alt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粗线</a:t>
            </a: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，出现这类逆向流程，</a:t>
            </a:r>
            <a:r>
              <a:rPr lang="zh-CN" alt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通常表示程序中存在循环。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741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9291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658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827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06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617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06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704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81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053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6381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4234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432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818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389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3315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5576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283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131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164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860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86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8233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破解对象是该程序生成的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Debug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模式的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程序。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注意：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Debug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模式和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Release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模式生成的可执行文件是不同的，采用了不同的编译和连接过程。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Release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模式生成的可执行文件不包含调试信息，代码更加精简、干练。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对得到的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程序（假定不知道上面的源代码），有多种方式可以更改。比如，一种方式是使用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OllyDBG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，通过运行程序，观察关键信息，通过对关键信息定位，来得到关键分支语句，通过对该分支语句进行修改，达到破解的目的。另外一种方式，可以通过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IDA Pro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来观察代码结构，确定函数入口地址，对函数体返回值进行更改。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1694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4672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0500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129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7156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5349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0531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019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0574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9580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860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0499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9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53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738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01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B58CA9C-A61B-4218-B89C-765C4AE4CBCF}"/>
              </a:ext>
            </a:extLst>
          </p:cNvPr>
          <p:cNvGrpSpPr/>
          <p:nvPr userDrawn="1"/>
        </p:nvGrpSpPr>
        <p:grpSpPr>
          <a:xfrm>
            <a:off x="-1" y="0"/>
            <a:ext cx="12858243" cy="7232650"/>
            <a:chOff x="-1" y="0"/>
            <a:chExt cx="11520489" cy="648017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98536-CFB6-41B1-A838-44066568C945}"/>
                </a:ext>
              </a:extLst>
            </p:cNvPr>
            <p:cNvSpPr/>
            <p:nvPr userDrawn="1"/>
          </p:nvSpPr>
          <p:spPr>
            <a:xfrm>
              <a:off x="71612" y="71736"/>
              <a:ext cx="11377264" cy="6336703"/>
            </a:xfrm>
            <a:prstGeom prst="rect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6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BBE4815-B6B0-4394-BC94-8AAD066B124D}"/>
                </a:ext>
              </a:extLst>
            </p:cNvPr>
            <p:cNvSpPr/>
            <p:nvPr userDrawn="1"/>
          </p:nvSpPr>
          <p:spPr>
            <a:xfrm rot="16200000" flipH="1">
              <a:off x="275597" y="-275598"/>
              <a:ext cx="1403883" cy="1955080"/>
            </a:xfrm>
            <a:custGeom>
              <a:avLst/>
              <a:gdLst>
                <a:gd name="connsiteX0" fmla="*/ 0 w 1403883"/>
                <a:gd name="connsiteY0" fmla="*/ 1573594 h 1955080"/>
                <a:gd name="connsiteX1" fmla="*/ 0 w 1403883"/>
                <a:gd name="connsiteY1" fmla="*/ 1955080 h 1955080"/>
                <a:gd name="connsiteX2" fmla="*/ 95371 w 1403883"/>
                <a:gd name="connsiteY2" fmla="*/ 1859708 h 1955080"/>
                <a:gd name="connsiteX3" fmla="*/ 95371 w 1403883"/>
                <a:gd name="connsiteY3" fmla="*/ 1716691 h 1955080"/>
                <a:gd name="connsiteX4" fmla="*/ 95371 w 1403883"/>
                <a:gd name="connsiteY4" fmla="*/ 1716691 h 1955080"/>
                <a:gd name="connsiteX5" fmla="*/ 95371 w 1403883"/>
                <a:gd name="connsiteY5" fmla="*/ 95372 h 1955080"/>
                <a:gd name="connsiteX6" fmla="*/ 1138962 w 1403883"/>
                <a:gd name="connsiteY6" fmla="*/ 95372 h 1955080"/>
                <a:gd name="connsiteX7" fmla="*/ 1138962 w 1403883"/>
                <a:gd name="connsiteY7" fmla="*/ 95371 h 1955080"/>
                <a:gd name="connsiteX8" fmla="*/ 1308511 w 1403883"/>
                <a:gd name="connsiteY8" fmla="*/ 95371 h 1955080"/>
                <a:gd name="connsiteX9" fmla="*/ 1403883 w 1403883"/>
                <a:gd name="connsiteY9" fmla="*/ 0 h 1955080"/>
                <a:gd name="connsiteX10" fmla="*/ 1022396 w 1403883"/>
                <a:gd name="connsiteY10" fmla="*/ 0 h 1955080"/>
                <a:gd name="connsiteX11" fmla="*/ 1022395 w 1403883"/>
                <a:gd name="connsiteY11" fmla="*/ 1 h 1955080"/>
                <a:gd name="connsiteX12" fmla="*/ 1 w 1403883"/>
                <a:gd name="connsiteY12" fmla="*/ 1 h 1955080"/>
                <a:gd name="connsiteX13" fmla="*/ 1 w 1403883"/>
                <a:gd name="connsiteY13" fmla="*/ 47686 h 1955080"/>
                <a:gd name="connsiteX14" fmla="*/ 0 w 1403883"/>
                <a:gd name="connsiteY14" fmla="*/ 47686 h 1955080"/>
                <a:gd name="connsiteX15" fmla="*/ 0 w 1403883"/>
                <a:gd name="connsiteY15" fmla="*/ 1573594 h 195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3883" h="1955080">
                  <a:moveTo>
                    <a:pt x="0" y="1573594"/>
                  </a:moveTo>
                  <a:lnTo>
                    <a:pt x="0" y="1955080"/>
                  </a:lnTo>
                  <a:lnTo>
                    <a:pt x="95371" y="1859708"/>
                  </a:lnTo>
                  <a:lnTo>
                    <a:pt x="95371" y="1716691"/>
                  </a:lnTo>
                  <a:lnTo>
                    <a:pt x="95371" y="1716691"/>
                  </a:lnTo>
                  <a:lnTo>
                    <a:pt x="95371" y="95372"/>
                  </a:lnTo>
                  <a:lnTo>
                    <a:pt x="1138962" y="95372"/>
                  </a:lnTo>
                  <a:lnTo>
                    <a:pt x="1138962" y="95371"/>
                  </a:lnTo>
                  <a:lnTo>
                    <a:pt x="1308511" y="95371"/>
                  </a:lnTo>
                  <a:lnTo>
                    <a:pt x="1403883" y="0"/>
                  </a:lnTo>
                  <a:lnTo>
                    <a:pt x="1022396" y="0"/>
                  </a:lnTo>
                  <a:lnTo>
                    <a:pt x="1022395" y="1"/>
                  </a:lnTo>
                  <a:lnTo>
                    <a:pt x="1" y="1"/>
                  </a:lnTo>
                  <a:lnTo>
                    <a:pt x="1" y="47686"/>
                  </a:lnTo>
                  <a:lnTo>
                    <a:pt x="0" y="47686"/>
                  </a:lnTo>
                  <a:lnTo>
                    <a:pt x="0" y="1573594"/>
                  </a:lnTo>
                  <a:close/>
                </a:path>
              </a:pathLst>
            </a:cu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7B1F7C7-679E-4D38-A62B-40F1A8E86F21}"/>
                </a:ext>
              </a:extLst>
            </p:cNvPr>
            <p:cNvSpPr/>
            <p:nvPr userDrawn="1"/>
          </p:nvSpPr>
          <p:spPr>
            <a:xfrm rot="16200000">
              <a:off x="9843121" y="4802808"/>
              <a:ext cx="1403883" cy="1950851"/>
            </a:xfrm>
            <a:custGeom>
              <a:avLst/>
              <a:gdLst>
                <a:gd name="connsiteX0" fmla="*/ 1403883 w 1403883"/>
                <a:gd name="connsiteY0" fmla="*/ 1950851 h 1950851"/>
                <a:gd name="connsiteX1" fmla="*/ 1022396 w 1403883"/>
                <a:gd name="connsiteY1" fmla="*/ 1950851 h 1950851"/>
                <a:gd name="connsiteX2" fmla="*/ 1022395 w 1403883"/>
                <a:gd name="connsiteY2" fmla="*/ 1950850 h 1950851"/>
                <a:gd name="connsiteX3" fmla="*/ 1 w 1403883"/>
                <a:gd name="connsiteY3" fmla="*/ 1950850 h 1950851"/>
                <a:gd name="connsiteX4" fmla="*/ 1 w 1403883"/>
                <a:gd name="connsiteY4" fmla="*/ 1903165 h 1950851"/>
                <a:gd name="connsiteX5" fmla="*/ 0 w 1403883"/>
                <a:gd name="connsiteY5" fmla="*/ 1903165 h 1950851"/>
                <a:gd name="connsiteX6" fmla="*/ 0 w 1403883"/>
                <a:gd name="connsiteY6" fmla="*/ 381486 h 1950851"/>
                <a:gd name="connsiteX7" fmla="*/ 0 w 1403883"/>
                <a:gd name="connsiteY7" fmla="*/ 234161 h 1950851"/>
                <a:gd name="connsiteX8" fmla="*/ 0 w 1403883"/>
                <a:gd name="connsiteY8" fmla="*/ 0 h 1950851"/>
                <a:gd name="connsiteX9" fmla="*/ 95371 w 1403883"/>
                <a:gd name="connsiteY9" fmla="*/ 95372 h 1950851"/>
                <a:gd name="connsiteX10" fmla="*/ 95371 w 1403883"/>
                <a:gd name="connsiteY10" fmla="*/ 234161 h 1950851"/>
                <a:gd name="connsiteX11" fmla="*/ 95371 w 1403883"/>
                <a:gd name="connsiteY11" fmla="*/ 476858 h 1950851"/>
                <a:gd name="connsiteX12" fmla="*/ 95371 w 1403883"/>
                <a:gd name="connsiteY12" fmla="*/ 1855479 h 1950851"/>
                <a:gd name="connsiteX13" fmla="*/ 1138962 w 1403883"/>
                <a:gd name="connsiteY13" fmla="*/ 1855479 h 1950851"/>
                <a:gd name="connsiteX14" fmla="*/ 1138962 w 1403883"/>
                <a:gd name="connsiteY14" fmla="*/ 1855480 h 1950851"/>
                <a:gd name="connsiteX15" fmla="*/ 1308511 w 1403883"/>
                <a:gd name="connsiteY15" fmla="*/ 1855480 h 195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3883" h="1950851">
                  <a:moveTo>
                    <a:pt x="1403883" y="1950851"/>
                  </a:moveTo>
                  <a:lnTo>
                    <a:pt x="1022396" y="1950851"/>
                  </a:lnTo>
                  <a:lnTo>
                    <a:pt x="1022395" y="1950850"/>
                  </a:lnTo>
                  <a:lnTo>
                    <a:pt x="1" y="1950850"/>
                  </a:lnTo>
                  <a:lnTo>
                    <a:pt x="1" y="1903165"/>
                  </a:lnTo>
                  <a:lnTo>
                    <a:pt x="0" y="1903165"/>
                  </a:lnTo>
                  <a:lnTo>
                    <a:pt x="0" y="381486"/>
                  </a:lnTo>
                  <a:lnTo>
                    <a:pt x="0" y="234161"/>
                  </a:lnTo>
                  <a:lnTo>
                    <a:pt x="0" y="0"/>
                  </a:lnTo>
                  <a:lnTo>
                    <a:pt x="95371" y="95372"/>
                  </a:lnTo>
                  <a:lnTo>
                    <a:pt x="95371" y="234161"/>
                  </a:lnTo>
                  <a:lnTo>
                    <a:pt x="95371" y="476858"/>
                  </a:lnTo>
                  <a:lnTo>
                    <a:pt x="95371" y="1855479"/>
                  </a:lnTo>
                  <a:lnTo>
                    <a:pt x="1138962" y="1855479"/>
                  </a:lnTo>
                  <a:lnTo>
                    <a:pt x="1138962" y="1855480"/>
                  </a:lnTo>
                  <a:lnTo>
                    <a:pt x="1308511" y="1855480"/>
                  </a:lnTo>
                  <a:close/>
                </a:path>
              </a:pathLst>
            </a:cu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3C32D3D-90D7-4CB2-BA03-C77D89B0E7E4}"/>
                </a:ext>
              </a:extLst>
            </p:cNvPr>
            <p:cNvSpPr/>
            <p:nvPr userDrawn="1"/>
          </p:nvSpPr>
          <p:spPr>
            <a:xfrm rot="5400000">
              <a:off x="9840777" y="-275599"/>
              <a:ext cx="1403883" cy="1955081"/>
            </a:xfrm>
            <a:custGeom>
              <a:avLst/>
              <a:gdLst>
                <a:gd name="connsiteX0" fmla="*/ 0 w 1403883"/>
                <a:gd name="connsiteY0" fmla="*/ 1716692 h 1955081"/>
                <a:gd name="connsiteX1" fmla="*/ 0 w 1403883"/>
                <a:gd name="connsiteY1" fmla="*/ 47687 h 1955081"/>
                <a:gd name="connsiteX2" fmla="*/ 1 w 1403883"/>
                <a:gd name="connsiteY2" fmla="*/ 47687 h 1955081"/>
                <a:gd name="connsiteX3" fmla="*/ 1 w 1403883"/>
                <a:gd name="connsiteY3" fmla="*/ 0 h 1955081"/>
                <a:gd name="connsiteX4" fmla="*/ 1138962 w 1403883"/>
                <a:gd name="connsiteY4" fmla="*/ 0 h 1955081"/>
                <a:gd name="connsiteX5" fmla="*/ 1138962 w 1403883"/>
                <a:gd name="connsiteY5" fmla="*/ 1 h 1955081"/>
                <a:gd name="connsiteX6" fmla="*/ 1403883 w 1403883"/>
                <a:gd name="connsiteY6" fmla="*/ 1 h 1955081"/>
                <a:gd name="connsiteX7" fmla="*/ 1308511 w 1403883"/>
                <a:gd name="connsiteY7" fmla="*/ 95372 h 1955081"/>
                <a:gd name="connsiteX8" fmla="*/ 927024 w 1403883"/>
                <a:gd name="connsiteY8" fmla="*/ 95372 h 1955081"/>
                <a:gd name="connsiteX9" fmla="*/ 927025 w 1403883"/>
                <a:gd name="connsiteY9" fmla="*/ 95371 h 1955081"/>
                <a:gd name="connsiteX10" fmla="*/ 95371 w 1403883"/>
                <a:gd name="connsiteY10" fmla="*/ 95371 h 1955081"/>
                <a:gd name="connsiteX11" fmla="*/ 95371 w 1403883"/>
                <a:gd name="connsiteY11" fmla="*/ 1478223 h 1955081"/>
                <a:gd name="connsiteX12" fmla="*/ 95371 w 1403883"/>
                <a:gd name="connsiteY12" fmla="*/ 1478223 h 1955081"/>
                <a:gd name="connsiteX13" fmla="*/ 95371 w 1403883"/>
                <a:gd name="connsiteY13" fmla="*/ 1859709 h 1955081"/>
                <a:gd name="connsiteX14" fmla="*/ 0 w 1403883"/>
                <a:gd name="connsiteY14" fmla="*/ 1955081 h 1955081"/>
                <a:gd name="connsiteX15" fmla="*/ 0 w 1403883"/>
                <a:gd name="connsiteY15" fmla="*/ 1716692 h 19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3883" h="1955081">
                  <a:moveTo>
                    <a:pt x="0" y="1716692"/>
                  </a:moveTo>
                  <a:lnTo>
                    <a:pt x="0" y="47687"/>
                  </a:lnTo>
                  <a:lnTo>
                    <a:pt x="1" y="47687"/>
                  </a:lnTo>
                  <a:lnTo>
                    <a:pt x="1" y="0"/>
                  </a:lnTo>
                  <a:lnTo>
                    <a:pt x="1138962" y="0"/>
                  </a:lnTo>
                  <a:lnTo>
                    <a:pt x="1138962" y="1"/>
                  </a:lnTo>
                  <a:lnTo>
                    <a:pt x="1403883" y="1"/>
                  </a:lnTo>
                  <a:lnTo>
                    <a:pt x="1308511" y="95372"/>
                  </a:lnTo>
                  <a:lnTo>
                    <a:pt x="927024" y="95372"/>
                  </a:lnTo>
                  <a:lnTo>
                    <a:pt x="927025" y="95371"/>
                  </a:lnTo>
                  <a:lnTo>
                    <a:pt x="95371" y="95371"/>
                  </a:lnTo>
                  <a:lnTo>
                    <a:pt x="95371" y="1478223"/>
                  </a:lnTo>
                  <a:lnTo>
                    <a:pt x="95371" y="1478223"/>
                  </a:lnTo>
                  <a:lnTo>
                    <a:pt x="95371" y="1859709"/>
                  </a:lnTo>
                  <a:lnTo>
                    <a:pt x="0" y="1955081"/>
                  </a:lnTo>
                  <a:lnTo>
                    <a:pt x="0" y="1716692"/>
                  </a:lnTo>
                  <a:close/>
                </a:path>
              </a:pathLst>
            </a:cu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F697906-39C1-47C3-ADE4-53420E13B68E}"/>
                </a:ext>
              </a:extLst>
            </p:cNvPr>
            <p:cNvSpPr/>
            <p:nvPr userDrawn="1"/>
          </p:nvSpPr>
          <p:spPr>
            <a:xfrm rot="16200000">
              <a:off x="275598" y="4800693"/>
              <a:ext cx="1403883" cy="1955080"/>
            </a:xfrm>
            <a:custGeom>
              <a:avLst/>
              <a:gdLst>
                <a:gd name="connsiteX0" fmla="*/ 1403883 w 1403883"/>
                <a:gd name="connsiteY0" fmla="*/ 1 h 1955080"/>
                <a:gd name="connsiteX1" fmla="*/ 1308511 w 1403883"/>
                <a:gd name="connsiteY1" fmla="*/ 95372 h 1955080"/>
                <a:gd name="connsiteX2" fmla="*/ 927024 w 1403883"/>
                <a:gd name="connsiteY2" fmla="*/ 95372 h 1955080"/>
                <a:gd name="connsiteX3" fmla="*/ 927025 w 1403883"/>
                <a:gd name="connsiteY3" fmla="*/ 95371 h 1955080"/>
                <a:gd name="connsiteX4" fmla="*/ 95371 w 1403883"/>
                <a:gd name="connsiteY4" fmla="*/ 95371 h 1955080"/>
                <a:gd name="connsiteX5" fmla="*/ 95371 w 1403883"/>
                <a:gd name="connsiteY5" fmla="*/ 1478222 h 1955080"/>
                <a:gd name="connsiteX6" fmla="*/ 95371 w 1403883"/>
                <a:gd name="connsiteY6" fmla="*/ 1716691 h 1955080"/>
                <a:gd name="connsiteX7" fmla="*/ 95371 w 1403883"/>
                <a:gd name="connsiteY7" fmla="*/ 1859708 h 1955080"/>
                <a:gd name="connsiteX8" fmla="*/ 0 w 1403883"/>
                <a:gd name="connsiteY8" fmla="*/ 1955080 h 1955080"/>
                <a:gd name="connsiteX9" fmla="*/ 0 w 1403883"/>
                <a:gd name="connsiteY9" fmla="*/ 1716691 h 1955080"/>
                <a:gd name="connsiteX10" fmla="*/ 0 w 1403883"/>
                <a:gd name="connsiteY10" fmla="*/ 1573594 h 1955080"/>
                <a:gd name="connsiteX11" fmla="*/ 0 w 1403883"/>
                <a:gd name="connsiteY11" fmla="*/ 47686 h 1955080"/>
                <a:gd name="connsiteX12" fmla="*/ 1 w 1403883"/>
                <a:gd name="connsiteY12" fmla="*/ 47686 h 1955080"/>
                <a:gd name="connsiteX13" fmla="*/ 1 w 1403883"/>
                <a:gd name="connsiteY13" fmla="*/ 0 h 1955080"/>
                <a:gd name="connsiteX14" fmla="*/ 1138962 w 1403883"/>
                <a:gd name="connsiteY14" fmla="*/ 0 h 1955080"/>
                <a:gd name="connsiteX15" fmla="*/ 1138962 w 1403883"/>
                <a:gd name="connsiteY15" fmla="*/ 1 h 195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3883" h="1955080">
                  <a:moveTo>
                    <a:pt x="1403883" y="1"/>
                  </a:moveTo>
                  <a:lnTo>
                    <a:pt x="1308511" y="95372"/>
                  </a:lnTo>
                  <a:lnTo>
                    <a:pt x="927024" y="95372"/>
                  </a:lnTo>
                  <a:lnTo>
                    <a:pt x="927025" y="95371"/>
                  </a:lnTo>
                  <a:lnTo>
                    <a:pt x="95371" y="95371"/>
                  </a:lnTo>
                  <a:lnTo>
                    <a:pt x="95371" y="1478222"/>
                  </a:lnTo>
                  <a:lnTo>
                    <a:pt x="95371" y="1716691"/>
                  </a:lnTo>
                  <a:lnTo>
                    <a:pt x="95371" y="1859708"/>
                  </a:lnTo>
                  <a:lnTo>
                    <a:pt x="0" y="1955080"/>
                  </a:lnTo>
                  <a:lnTo>
                    <a:pt x="0" y="1716691"/>
                  </a:lnTo>
                  <a:lnTo>
                    <a:pt x="0" y="1573594"/>
                  </a:lnTo>
                  <a:lnTo>
                    <a:pt x="0" y="47686"/>
                  </a:lnTo>
                  <a:lnTo>
                    <a:pt x="1" y="47686"/>
                  </a:lnTo>
                  <a:lnTo>
                    <a:pt x="1" y="0"/>
                  </a:lnTo>
                  <a:lnTo>
                    <a:pt x="1138962" y="0"/>
                  </a:lnTo>
                  <a:lnTo>
                    <a:pt x="1138962" y="1"/>
                  </a:lnTo>
                  <a:close/>
                </a:path>
              </a:pathLst>
            </a:cu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5F87891-8299-4375-87F6-4940389DC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19" y="0"/>
            <a:ext cx="1187511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1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D2B354-15D3-4C8A-85D2-33CEBD4C9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5F0C88-FD5F-4486-9D89-3C4F82CA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E7975B-E11E-4432-97B8-B813496B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39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79E949-8E7B-4F39-8616-82DD15C341F1}"/>
              </a:ext>
            </a:extLst>
          </p:cNvPr>
          <p:cNvSpPr txBox="1"/>
          <p:nvPr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E92EDB-00D5-4896-B9F4-C5D71C6AF29E}"/>
              </a:ext>
            </a:extLst>
          </p:cNvPr>
          <p:cNvSpPr/>
          <p:nvPr/>
        </p:nvSpPr>
        <p:spPr>
          <a:xfrm>
            <a:off x="1748855" y="1631166"/>
            <a:ext cx="1065718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第三章   调试分析工具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知识点一：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文件格式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知识点二：虚拟内存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知识点三：调试分析工具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知识点四：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文件代码注入示例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知识点五：软件破解示例</a:t>
            </a:r>
            <a:endParaRPr lang="zh-CN" altLang="en-US" sz="4400" dirty="0"/>
          </a:p>
          <a:p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3770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79E949-8E7B-4F39-8616-82DD15C341F1}"/>
              </a:ext>
            </a:extLst>
          </p:cNvPr>
          <p:cNvSpPr txBox="1"/>
          <p:nvPr/>
        </p:nvSpPr>
        <p:spPr>
          <a:xfrm>
            <a:off x="-19075" y="0"/>
            <a:ext cx="12858750" cy="723265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E92EDB-00D5-4896-B9F4-C5D71C6AF29E}"/>
              </a:ext>
            </a:extLst>
          </p:cNvPr>
          <p:cNvSpPr/>
          <p:nvPr/>
        </p:nvSpPr>
        <p:spPr>
          <a:xfrm>
            <a:off x="3261023" y="2896245"/>
            <a:ext cx="7920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知识点二：虚拟内存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09588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595739" y="837929"/>
            <a:ext cx="3667280" cy="474140"/>
            <a:chOff x="5071056" y="837929"/>
            <a:chExt cx="2716641" cy="474140"/>
          </a:xfrm>
        </p:grpSpPr>
        <p:cxnSp>
          <p:nvCxnSpPr>
            <p:cNvPr id="55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071056" y="837929"/>
              <a:ext cx="27166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Windows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安全模式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9913471-79C0-4B60-AFDA-9776520A54ED}"/>
              </a:ext>
            </a:extLst>
          </p:cNvPr>
          <p:cNvGrpSpPr/>
          <p:nvPr/>
        </p:nvGrpSpPr>
        <p:grpSpPr>
          <a:xfrm>
            <a:off x="596727" y="1769504"/>
            <a:ext cx="11089232" cy="4871155"/>
            <a:chOff x="1263230" y="1989440"/>
            <a:chExt cx="10332290" cy="3269419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5E3EC1C-74FC-4C48-9D84-DA52DC0FBCE8}"/>
                </a:ext>
              </a:extLst>
            </p:cNvPr>
            <p:cNvSpPr/>
            <p:nvPr/>
          </p:nvSpPr>
          <p:spPr>
            <a:xfrm>
              <a:off x="1263230" y="1989440"/>
              <a:ext cx="10332290" cy="3269419"/>
            </a:xfrm>
            <a:prstGeom prst="roundRect">
              <a:avLst/>
            </a:prstGeom>
            <a:solidFill>
              <a:srgbClr val="0050A3"/>
            </a:solidFill>
            <a:ln w="12700">
              <a:solidFill>
                <a:schemeClr val="bg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38C6252-55B6-42CE-98FC-347733AE6A0C}"/>
                </a:ext>
              </a:extLst>
            </p:cNvPr>
            <p:cNvSpPr/>
            <p:nvPr/>
          </p:nvSpPr>
          <p:spPr>
            <a:xfrm>
              <a:off x="1574977" y="2154700"/>
              <a:ext cx="9708794" cy="2249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为了防止用户程序访问并篡改操作系统的关键部分，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Windows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使用了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种处理器存取模式：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用户模式和内核模式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用户程序运行在用户模式，而操作系统代码（如系统服务和设备驱动程序）则运行在内核模式。在内核模式下程序可以访问所有的内存和硬件，并使用所有的处理器指令。操作系统程序比用户程序有更高的权限，使得系统设计者可以确保用户程序不会意外的破坏系统的稳定性。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43BA916-C59E-4719-AC9F-356070F947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855" y="5056485"/>
            <a:ext cx="1944068" cy="19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595739" y="837929"/>
            <a:ext cx="3667280" cy="474140"/>
            <a:chOff x="5071056" y="837929"/>
            <a:chExt cx="2716641" cy="474140"/>
          </a:xfrm>
        </p:grpSpPr>
        <p:cxnSp>
          <p:nvCxnSpPr>
            <p:cNvPr id="55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071056" y="837929"/>
              <a:ext cx="27166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虚拟内存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9913471-79C0-4B60-AFDA-9776520A54ED}"/>
              </a:ext>
            </a:extLst>
          </p:cNvPr>
          <p:cNvGrpSpPr/>
          <p:nvPr/>
        </p:nvGrpSpPr>
        <p:grpSpPr>
          <a:xfrm>
            <a:off x="596727" y="1769504"/>
            <a:ext cx="11089232" cy="4871155"/>
            <a:chOff x="1263230" y="1989440"/>
            <a:chExt cx="10332290" cy="3269419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5E3EC1C-74FC-4C48-9D84-DA52DC0FBCE8}"/>
                </a:ext>
              </a:extLst>
            </p:cNvPr>
            <p:cNvSpPr/>
            <p:nvPr/>
          </p:nvSpPr>
          <p:spPr>
            <a:xfrm>
              <a:off x="1263230" y="1989440"/>
              <a:ext cx="10332290" cy="3269419"/>
            </a:xfrm>
            <a:prstGeom prst="roundRect">
              <a:avLst/>
            </a:prstGeom>
            <a:solidFill>
              <a:srgbClr val="0050A3"/>
            </a:solidFill>
            <a:ln w="12700">
              <a:solidFill>
                <a:schemeClr val="bg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38C6252-55B6-42CE-98FC-347733AE6A0C}"/>
                </a:ext>
              </a:extLst>
            </p:cNvPr>
            <p:cNvSpPr/>
            <p:nvPr/>
          </p:nvSpPr>
          <p:spPr>
            <a:xfrm>
              <a:off x="1574977" y="2154700"/>
              <a:ext cx="9708794" cy="2620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Windows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的内存可以被分为两个层面：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物理内存和虚拟内存。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其中，物理内存非常复杂，需要进入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Windows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内核级别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ring0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才能看到。通常，在用户模式下，用调试器看到的内存地址都是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虚拟内存。 </a:t>
              </a:r>
              <a:b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</a:b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用户编制程序时使用的地址称为虚拟地址或逻辑地址，其对应的存储空间称为虚拟内存或逻辑地址空间；而计算机物理内存的访问地址则称为实地址或物理地址，其对应的存储空间称为物理存储空间或主存空间。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程序进行虚地址到实地址转换的过程称为程序的再定位。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43BA916-C59E-4719-AC9F-356070F947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855" y="5056485"/>
            <a:ext cx="1944068" cy="19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595739" y="837929"/>
            <a:ext cx="3667280" cy="474140"/>
            <a:chOff x="5071056" y="837929"/>
            <a:chExt cx="2716641" cy="474140"/>
          </a:xfrm>
        </p:grpSpPr>
        <p:cxnSp>
          <p:nvCxnSpPr>
            <p:cNvPr id="55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071056" y="837929"/>
              <a:ext cx="27166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进程空间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9913471-79C0-4B60-AFDA-9776520A54ED}"/>
              </a:ext>
            </a:extLst>
          </p:cNvPr>
          <p:cNvGrpSpPr/>
          <p:nvPr/>
        </p:nvGrpSpPr>
        <p:grpSpPr>
          <a:xfrm>
            <a:off x="596727" y="1769504"/>
            <a:ext cx="11089232" cy="4871155"/>
            <a:chOff x="1263230" y="1989440"/>
            <a:chExt cx="10332290" cy="3269419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5E3EC1C-74FC-4C48-9D84-DA52DC0FBCE8}"/>
                </a:ext>
              </a:extLst>
            </p:cNvPr>
            <p:cNvSpPr/>
            <p:nvPr/>
          </p:nvSpPr>
          <p:spPr>
            <a:xfrm>
              <a:off x="1263230" y="1989440"/>
              <a:ext cx="10332290" cy="3269419"/>
            </a:xfrm>
            <a:prstGeom prst="roundRect">
              <a:avLst/>
            </a:prstGeom>
            <a:solidFill>
              <a:srgbClr val="0050A3"/>
            </a:solidFill>
            <a:ln w="12700">
              <a:solidFill>
                <a:schemeClr val="bg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38C6252-55B6-42CE-98FC-347733AE6A0C}"/>
                </a:ext>
              </a:extLst>
            </p:cNvPr>
            <p:cNvSpPr/>
            <p:nvPr/>
          </p:nvSpPr>
          <p:spPr>
            <a:xfrm>
              <a:off x="1574977" y="2154700"/>
              <a:ext cx="9708794" cy="2664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Windows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系统中，在运行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文件时，操作系统会自动加载该文件到内存，并为其映射出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4GB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的虚拟存储空间，然后继续运行，这就形成了所谓的进程空间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。用户的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文件被操作系统加载进内存后，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对应的进程支配了自己独立的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4GB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虚拟空间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。在这个空间中定位的地址称为虚拟内存地址（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Virtual Address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VA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）。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到了现在，系统运行在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X64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架构的硬件上，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可访问的内存也突破了以前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4GB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的限制，但是独立的进程拥有独立的虚拟地址空间的内存管理机制还在沿用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43BA916-C59E-4719-AC9F-356070F947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855" y="5056485"/>
            <a:ext cx="1944068" cy="19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D98A0A7-16A2-492D-A55A-19B5647E7119}"/>
              </a:ext>
            </a:extLst>
          </p:cNvPr>
          <p:cNvGrpSpPr/>
          <p:nvPr/>
        </p:nvGrpSpPr>
        <p:grpSpPr>
          <a:xfrm>
            <a:off x="1532832" y="2507214"/>
            <a:ext cx="8640959" cy="1785104"/>
            <a:chOff x="4933525" y="2291952"/>
            <a:chExt cx="8640959" cy="1785104"/>
          </a:xfrm>
        </p:grpSpPr>
        <p:sp>
          <p:nvSpPr>
            <p:cNvPr id="14" name="六边形 13">
              <a:extLst>
                <a:ext uri="{FF2B5EF4-FFF2-40B4-BE49-F238E27FC236}">
                  <a16:creationId xmlns:a16="http://schemas.microsoft.com/office/drawing/2014/main" id="{72A76738-ACC9-4AF5-9D4A-1E41F804D578}"/>
                </a:ext>
              </a:extLst>
            </p:cNvPr>
            <p:cNvSpPr/>
            <p:nvPr/>
          </p:nvSpPr>
          <p:spPr>
            <a:xfrm>
              <a:off x="4933525" y="2542866"/>
              <a:ext cx="1227414" cy="1058442"/>
            </a:xfrm>
            <a:prstGeom prst="hexagon">
              <a:avLst/>
            </a:prstGeom>
            <a:solidFill>
              <a:srgbClr val="0050A3"/>
            </a:solidFill>
            <a:ln w="3175">
              <a:noFill/>
              <a:prstDash val="sysDot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11" name="文本框 7">
              <a:extLst>
                <a:ext uri="{FF2B5EF4-FFF2-40B4-BE49-F238E27FC236}">
                  <a16:creationId xmlns:a16="http://schemas.microsoft.com/office/drawing/2014/main" id="{27D28173-21BD-44A9-8B20-1EA8EF694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4268" y="2291952"/>
              <a:ext cx="6590216" cy="178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静态反汇编工具看到的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文件中某条指令的位置是相对于磁盘文件而言的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，即所谓的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文件偏移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，我们可能还需要知道这条指令在内存中所处的位置，即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虚拟内存地址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。</a:t>
              </a:r>
              <a:b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AF0458A-9D44-4E74-979F-A6C2E9D06036}"/>
                </a:ext>
              </a:extLst>
            </p:cNvPr>
            <p:cNvCxnSpPr/>
            <p:nvPr/>
          </p:nvCxnSpPr>
          <p:spPr>
            <a:xfrm>
              <a:off x="6259981" y="3072681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5C1935A-C738-40F2-BBEB-DD17E5F1288C}"/>
              </a:ext>
            </a:extLst>
          </p:cNvPr>
          <p:cNvGrpSpPr/>
          <p:nvPr/>
        </p:nvGrpSpPr>
        <p:grpSpPr>
          <a:xfrm>
            <a:off x="1532832" y="4582715"/>
            <a:ext cx="8136904" cy="1200329"/>
            <a:chOff x="4933525" y="2471923"/>
            <a:chExt cx="8136904" cy="1200329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B8DEC9E8-4390-462F-ACFD-92E59FEA8397}"/>
                </a:ext>
              </a:extLst>
            </p:cNvPr>
            <p:cNvSpPr/>
            <p:nvPr/>
          </p:nvSpPr>
          <p:spPr>
            <a:xfrm>
              <a:off x="4933525" y="2542866"/>
              <a:ext cx="1227414" cy="1058442"/>
            </a:xfrm>
            <a:prstGeom prst="hexagon">
              <a:avLst/>
            </a:prstGeom>
            <a:solidFill>
              <a:srgbClr val="FFC000"/>
            </a:solidFill>
            <a:ln w="3175">
              <a:noFill/>
              <a:prstDash val="sysDot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17" name="文本框 7">
              <a:extLst>
                <a:ext uri="{FF2B5EF4-FFF2-40B4-BE49-F238E27FC236}">
                  <a16:creationId xmlns:a16="http://schemas.microsoft.com/office/drawing/2014/main" id="{7D3D2013-828A-4DCC-8760-E3EC4A80B3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4268" y="2471923"/>
              <a:ext cx="6086161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反之，在调试时看到的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某条指令的地址是虚拟内存地址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，我们也经常需要回到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文件中找到这条指令对应的机器码。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A936AAE-DDE7-4CF7-9EB6-0F55D366D598}"/>
                </a:ext>
              </a:extLst>
            </p:cNvPr>
            <p:cNvCxnSpPr/>
            <p:nvPr/>
          </p:nvCxnSpPr>
          <p:spPr>
            <a:xfrm>
              <a:off x="6259981" y="3072681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062CC46-B9C4-4B26-94FA-07E245DE59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59" y="4308374"/>
            <a:ext cx="2592158" cy="251165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5144DF9-2500-4ACC-B7B9-F8BC323BD823}"/>
              </a:ext>
            </a:extLst>
          </p:cNvPr>
          <p:cNvSpPr/>
          <p:nvPr/>
        </p:nvSpPr>
        <p:spPr>
          <a:xfrm>
            <a:off x="4595739" y="837929"/>
            <a:ext cx="3667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文件与虚拟内存的映射</a:t>
            </a:r>
          </a:p>
        </p:txBody>
      </p:sp>
      <p:cxnSp>
        <p:nvCxnSpPr>
          <p:cNvPr id="19" name="íślíḋè-Straight Connector 13">
            <a:extLst>
              <a:ext uri="{FF2B5EF4-FFF2-40B4-BE49-F238E27FC236}">
                <a16:creationId xmlns:a16="http://schemas.microsoft.com/office/drawing/2014/main" id="{76D6AC06-09CB-476B-8359-C30EE5A58F48}"/>
              </a:ext>
            </a:extLst>
          </p:cNvPr>
          <p:cNvCxnSpPr/>
          <p:nvPr/>
        </p:nvCxnSpPr>
        <p:spPr>
          <a:xfrm>
            <a:off x="4773196" y="1312069"/>
            <a:ext cx="33123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9982057-3E95-4882-B9FB-12EB65693DDE}"/>
              </a:ext>
            </a:extLst>
          </p:cNvPr>
          <p:cNvSpPr/>
          <p:nvPr/>
        </p:nvSpPr>
        <p:spPr>
          <a:xfrm>
            <a:off x="1532832" y="1755152"/>
            <a:ext cx="6552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在调试漏洞时，可能经常需要做这样两种操作：</a:t>
            </a:r>
          </a:p>
        </p:txBody>
      </p:sp>
    </p:spTree>
    <p:extLst>
      <p:ext uri="{BB962C8B-B14F-4D97-AF65-F5344CB8AC3E}">
        <p14:creationId xmlns:p14="http://schemas.microsoft.com/office/powerpoint/2010/main" val="425975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AC0F91AE-3150-4A4F-BE5C-5BD47F5BEB70}"/>
              </a:ext>
            </a:extLst>
          </p:cNvPr>
          <p:cNvSpPr/>
          <p:nvPr/>
        </p:nvSpPr>
        <p:spPr>
          <a:xfrm>
            <a:off x="9132725" y="1258076"/>
            <a:ext cx="3254829" cy="1908696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文件中的地址叫文件偏移地址，这是文件在磁盘上存放时相对于文件开头的偏移。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7FD920D-7343-4D80-A8A1-60D5D0312BBB}"/>
              </a:ext>
            </a:extLst>
          </p:cNvPr>
          <p:cNvGrpSpPr/>
          <p:nvPr/>
        </p:nvGrpSpPr>
        <p:grpSpPr>
          <a:xfrm>
            <a:off x="3842215" y="1372027"/>
            <a:ext cx="5174319" cy="4488596"/>
            <a:chOff x="3868734" y="1384716"/>
            <a:chExt cx="5174319" cy="4488596"/>
          </a:xfrm>
        </p:grpSpPr>
        <p:sp>
          <p:nvSpPr>
            <p:cNvPr id="43" name="ïṧḷïḓê-Straight Connector 4">
              <a:extLst>
                <a:ext uri="{FF2B5EF4-FFF2-40B4-BE49-F238E27FC236}">
                  <a16:creationId xmlns:a16="http://schemas.microsoft.com/office/drawing/2014/main" id="{7587CA54-94A8-4D9A-AB7A-7D54D92370B4}"/>
                </a:ext>
              </a:extLst>
            </p:cNvPr>
            <p:cNvSpPr/>
            <p:nvPr/>
          </p:nvSpPr>
          <p:spPr>
            <a:xfrm flipH="1">
              <a:off x="5358140" y="2430961"/>
              <a:ext cx="2215158" cy="230529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ïṧḷïḓê-Straight Connector 4">
              <a:extLst>
                <a:ext uri="{FF2B5EF4-FFF2-40B4-BE49-F238E27FC236}">
                  <a16:creationId xmlns:a16="http://schemas.microsoft.com/office/drawing/2014/main" id="{38F9B062-BF5D-4E02-AFE0-F66DE8077428}"/>
                </a:ext>
              </a:extLst>
            </p:cNvPr>
            <p:cNvSpPr/>
            <p:nvPr/>
          </p:nvSpPr>
          <p:spPr>
            <a:xfrm flipH="1" flipV="1">
              <a:off x="5322034" y="2430961"/>
              <a:ext cx="2383911" cy="230529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i$liḋe-Freeform: Shape 35">
              <a:extLst>
                <a:ext uri="{FF2B5EF4-FFF2-40B4-BE49-F238E27FC236}">
                  <a16:creationId xmlns:a16="http://schemas.microsoft.com/office/drawing/2014/main" id="{5778C95C-0157-4F1E-BD60-916E97DC2103}"/>
                </a:ext>
              </a:extLst>
            </p:cNvPr>
            <p:cNvSpPr/>
            <p:nvPr/>
          </p:nvSpPr>
          <p:spPr>
            <a:xfrm rot="18900000">
              <a:off x="5682542" y="2755364"/>
              <a:ext cx="1566354" cy="1566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9988"/>
                    <a:pt x="0" y="18000"/>
                  </a:cubicBezTo>
                  <a:lnTo>
                    <a:pt x="0" y="3600"/>
                  </a:ln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BB7956E-535F-4928-A4F2-727749899E55}"/>
                </a:ext>
              </a:extLst>
            </p:cNvPr>
            <p:cNvSpPr txBox="1"/>
            <p:nvPr/>
          </p:nvSpPr>
          <p:spPr>
            <a:xfrm>
              <a:off x="5759223" y="3310264"/>
              <a:ext cx="1509531" cy="456551"/>
            </a:xfrm>
            <a:prstGeom prst="rect">
              <a:avLst/>
            </a:prstGeom>
            <a:noFill/>
          </p:spPr>
          <p:txBody>
            <a:bodyPr wrap="square" lIns="86376" tIns="43188" rIns="86376" bIns="43188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重要概念：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E0FBB0C-20BD-4B8F-BC56-8C3E6F19561E}"/>
                </a:ext>
              </a:extLst>
            </p:cNvPr>
            <p:cNvGrpSpPr/>
            <p:nvPr/>
          </p:nvGrpSpPr>
          <p:grpSpPr>
            <a:xfrm>
              <a:off x="3868734" y="1384716"/>
              <a:ext cx="1944216" cy="1690319"/>
              <a:chOff x="1892871" y="-2517599"/>
              <a:chExt cx="1944216" cy="1690319"/>
            </a:xfrm>
          </p:grpSpPr>
          <p:sp>
            <p:nvSpPr>
              <p:cNvPr id="41" name="i$liḋe-Freeform: Shape 26">
                <a:extLst>
                  <a:ext uri="{FF2B5EF4-FFF2-40B4-BE49-F238E27FC236}">
                    <a16:creationId xmlns:a16="http://schemas.microsoft.com/office/drawing/2014/main" id="{30D502AC-E118-46AF-A057-B5A166596D42}"/>
                  </a:ext>
                </a:extLst>
              </p:cNvPr>
              <p:cNvSpPr/>
              <p:nvPr/>
            </p:nvSpPr>
            <p:spPr>
              <a:xfrm rot="18900000">
                <a:off x="2020637" y="-2517599"/>
                <a:ext cx="1681038" cy="1690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solidFill>
                <a:srgbClr val="0050A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6DC64DF-CC5A-40C1-804A-451A84549D18}"/>
                  </a:ext>
                </a:extLst>
              </p:cNvPr>
              <p:cNvSpPr txBox="1"/>
              <p:nvPr/>
            </p:nvSpPr>
            <p:spPr>
              <a:xfrm>
                <a:off x="1892871" y="-2216323"/>
                <a:ext cx="1944216" cy="918216"/>
              </a:xfrm>
              <a:prstGeom prst="rect">
                <a:avLst/>
              </a:prstGeom>
              <a:noFill/>
            </p:spPr>
            <p:txBody>
              <a:bodyPr wrap="square" lIns="86376" tIns="43188" rIns="86376" bIns="43188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相对虚拟地址（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Relative Virtual Address</a:t>
                </a: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 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RVA</a:t>
                </a: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4F382B5-75DE-4F4D-A08B-356DEC1F5E1A}"/>
                </a:ext>
              </a:extLst>
            </p:cNvPr>
            <p:cNvGrpSpPr/>
            <p:nvPr/>
          </p:nvGrpSpPr>
          <p:grpSpPr>
            <a:xfrm>
              <a:off x="3984926" y="4182992"/>
              <a:ext cx="1944216" cy="1690319"/>
              <a:chOff x="1892871" y="-2517599"/>
              <a:chExt cx="1944216" cy="1690319"/>
            </a:xfrm>
          </p:grpSpPr>
          <p:sp>
            <p:nvSpPr>
              <p:cNvPr id="45" name="i$liḋe-Freeform: Shape 26">
                <a:extLst>
                  <a:ext uri="{FF2B5EF4-FFF2-40B4-BE49-F238E27FC236}">
                    <a16:creationId xmlns:a16="http://schemas.microsoft.com/office/drawing/2014/main" id="{736461A9-3D29-48C3-A8EB-0361BC34E925}"/>
                  </a:ext>
                </a:extLst>
              </p:cNvPr>
              <p:cNvSpPr/>
              <p:nvPr/>
            </p:nvSpPr>
            <p:spPr>
              <a:xfrm rot="18900000">
                <a:off x="2020637" y="-2517599"/>
                <a:ext cx="1681038" cy="1690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solidFill>
                <a:srgbClr val="0050A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2D71127-A1F9-43BC-8BC8-E85089CC0D80}"/>
                  </a:ext>
                </a:extLst>
              </p:cNvPr>
              <p:cNvSpPr txBox="1"/>
              <p:nvPr/>
            </p:nvSpPr>
            <p:spPr>
              <a:xfrm>
                <a:off x="1892871" y="-2141705"/>
                <a:ext cx="1944216" cy="918216"/>
              </a:xfrm>
              <a:prstGeom prst="rect">
                <a:avLst/>
              </a:prstGeom>
              <a:noFill/>
            </p:spPr>
            <p:txBody>
              <a:bodyPr wrap="square" lIns="86376" tIns="43188" rIns="86376" bIns="43188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虚拟内存地址（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Virtual Address</a:t>
                </a: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 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VA</a:t>
                </a: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45484C4-55FF-45BF-BDA6-140E33BC5DB3}"/>
                </a:ext>
              </a:extLst>
            </p:cNvPr>
            <p:cNvGrpSpPr/>
            <p:nvPr/>
          </p:nvGrpSpPr>
          <p:grpSpPr>
            <a:xfrm>
              <a:off x="7095014" y="4182993"/>
              <a:ext cx="1944216" cy="1690319"/>
              <a:chOff x="1892871" y="-2517599"/>
              <a:chExt cx="1944216" cy="1690319"/>
            </a:xfrm>
          </p:grpSpPr>
          <p:sp>
            <p:nvSpPr>
              <p:cNvPr id="49" name="i$liḋe-Freeform: Shape 26">
                <a:extLst>
                  <a:ext uri="{FF2B5EF4-FFF2-40B4-BE49-F238E27FC236}">
                    <a16:creationId xmlns:a16="http://schemas.microsoft.com/office/drawing/2014/main" id="{8F96B699-6108-43FA-A4C1-8B35377D066E}"/>
                  </a:ext>
                </a:extLst>
              </p:cNvPr>
              <p:cNvSpPr/>
              <p:nvPr/>
            </p:nvSpPr>
            <p:spPr>
              <a:xfrm rot="18900000">
                <a:off x="2020637" y="-2517599"/>
                <a:ext cx="1681038" cy="1690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solidFill>
                <a:srgbClr val="0050A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3562B82-EF37-4B36-BFA3-649BD1DF25CA}"/>
                  </a:ext>
                </a:extLst>
              </p:cNvPr>
              <p:cNvSpPr txBox="1"/>
              <p:nvPr/>
            </p:nvSpPr>
            <p:spPr>
              <a:xfrm>
                <a:off x="1892871" y="-2087851"/>
                <a:ext cx="1944216" cy="702773"/>
              </a:xfrm>
              <a:prstGeom prst="rect">
                <a:avLst/>
              </a:prstGeom>
              <a:noFill/>
            </p:spPr>
            <p:txBody>
              <a:bodyPr wrap="square" lIns="86376" tIns="43188" rIns="86376" bIns="43188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装载基址（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Image Base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DFD53EE-2E09-49D5-A21D-B71D67FBD5A1}"/>
                </a:ext>
              </a:extLst>
            </p:cNvPr>
            <p:cNvGrpSpPr/>
            <p:nvPr/>
          </p:nvGrpSpPr>
          <p:grpSpPr>
            <a:xfrm>
              <a:off x="7098837" y="1400909"/>
              <a:ext cx="1944216" cy="1690319"/>
              <a:chOff x="1892871" y="-2517599"/>
              <a:chExt cx="1944216" cy="1690319"/>
            </a:xfrm>
          </p:grpSpPr>
          <p:sp>
            <p:nvSpPr>
              <p:cNvPr id="52" name="i$liḋe-Freeform: Shape 26">
                <a:extLst>
                  <a:ext uri="{FF2B5EF4-FFF2-40B4-BE49-F238E27FC236}">
                    <a16:creationId xmlns:a16="http://schemas.microsoft.com/office/drawing/2014/main" id="{0931294F-BAA2-487B-BB59-B54F83097272}"/>
                  </a:ext>
                </a:extLst>
              </p:cNvPr>
              <p:cNvSpPr/>
              <p:nvPr/>
            </p:nvSpPr>
            <p:spPr>
              <a:xfrm rot="18900000">
                <a:off x="2020637" y="-2517599"/>
                <a:ext cx="1681038" cy="1690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solidFill>
                <a:srgbClr val="0050A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81311CB-1CE6-42D5-990B-70529C246ED9}"/>
                  </a:ext>
                </a:extLst>
              </p:cNvPr>
              <p:cNvSpPr txBox="1"/>
              <p:nvPr/>
            </p:nvSpPr>
            <p:spPr>
              <a:xfrm>
                <a:off x="1892871" y="-2087851"/>
                <a:ext cx="1944216" cy="702773"/>
              </a:xfrm>
              <a:prstGeom prst="rect">
                <a:avLst/>
              </a:prstGeom>
              <a:noFill/>
            </p:spPr>
            <p:txBody>
              <a:bodyPr wrap="square" lIns="86376" tIns="43188" rIns="86376" bIns="43188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文件偏移地址（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File Offset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p:grp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E15B548F-7A29-4DA3-A1CD-6E976C6E7668}"/>
              </a:ext>
            </a:extLst>
          </p:cNvPr>
          <p:cNvSpPr/>
          <p:nvPr/>
        </p:nvSpPr>
        <p:spPr>
          <a:xfrm>
            <a:off x="9038200" y="3554807"/>
            <a:ext cx="3583864" cy="2921309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装入内存时的基地址。默认情况下，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文件在内存中的基地址是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0x00400000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DLL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文件是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0x10000000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这些位置可以通过修改编译选项更改。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B5B052A-8E6F-4BF7-A3FF-5A224775D0DF}"/>
              </a:ext>
            </a:extLst>
          </p:cNvPr>
          <p:cNvSpPr/>
          <p:nvPr/>
        </p:nvSpPr>
        <p:spPr>
          <a:xfrm>
            <a:off x="560441" y="4633430"/>
            <a:ext cx="2865224" cy="1344658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文件中的指令被装入内存后的地址。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16D8B71E-511E-4B01-A246-2EA0003DB9E6}"/>
              </a:ext>
            </a:extLst>
          </p:cNvPr>
          <p:cNvSpPr/>
          <p:nvPr/>
        </p:nvSpPr>
        <p:spPr>
          <a:xfrm>
            <a:off x="748180" y="1532813"/>
            <a:ext cx="2865224" cy="1344658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相对虚拟地址是内存地址相对于映射基址的偏移量。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DC24BB-14A6-4808-99AE-D0836A44F897}"/>
              </a:ext>
            </a:extLst>
          </p:cNvPr>
          <p:cNvSpPr/>
          <p:nvPr/>
        </p:nvSpPr>
        <p:spPr>
          <a:xfrm>
            <a:off x="1100784" y="402550"/>
            <a:ext cx="11089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Bef>
                <a:spcPct val="30000"/>
              </a:spcBef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需要弄清楚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文件地址和虚拟内存地址之间的映射关系，先看几个重要的概念：</a:t>
            </a:r>
          </a:p>
        </p:txBody>
      </p:sp>
    </p:spTree>
    <p:extLst>
      <p:ext uri="{BB962C8B-B14F-4D97-AF65-F5344CB8AC3E}">
        <p14:creationId xmlns:p14="http://schemas.microsoft.com/office/powerpoint/2010/main" val="156266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 animBg="1"/>
      <p:bldP spid="55" grpId="0" animBg="1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77724B-0464-475A-AFF9-C58BC440A8AB}"/>
              </a:ext>
            </a:extLst>
          </p:cNvPr>
          <p:cNvSpPr/>
          <p:nvPr/>
        </p:nvSpPr>
        <p:spPr>
          <a:xfrm>
            <a:off x="2108895" y="1013232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虚拟内存地址、映射基址、相对虚拟内存地址三者之间有如下关系：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8A6DF5-2BA2-4553-B4D5-47D23CCDDF3B}"/>
              </a:ext>
            </a:extLst>
          </p:cNvPr>
          <p:cNvGrpSpPr/>
          <p:nvPr/>
        </p:nvGrpSpPr>
        <p:grpSpPr>
          <a:xfrm>
            <a:off x="2036887" y="1600101"/>
            <a:ext cx="3593053" cy="684166"/>
            <a:chOff x="4845199" y="1960141"/>
            <a:chExt cx="3384376" cy="57606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BDD7289-08D9-45EA-BD47-AAE93016E6C9}"/>
                </a:ext>
              </a:extLst>
            </p:cNvPr>
            <p:cNvSpPr/>
            <p:nvPr/>
          </p:nvSpPr>
          <p:spPr>
            <a:xfrm>
              <a:off x="4845199" y="1960141"/>
              <a:ext cx="3384376" cy="576064"/>
            </a:xfrm>
            <a:prstGeom prst="roundRect">
              <a:avLst/>
            </a:prstGeom>
            <a:solidFill>
              <a:srgbClr val="0050A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0AD9E9B-CB2B-4282-B0E0-09DA9F2F1CB4}"/>
                </a:ext>
              </a:extLst>
            </p:cNvPr>
            <p:cNvSpPr/>
            <p:nvPr/>
          </p:nvSpPr>
          <p:spPr>
            <a:xfrm>
              <a:off x="4966885" y="2067931"/>
              <a:ext cx="3067703" cy="3113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VA = Image Base + RVA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Object 1">
            <a:extLst>
              <a:ext uri="{FF2B5EF4-FFF2-40B4-BE49-F238E27FC236}">
                <a16:creationId xmlns:a16="http://schemas.microsoft.com/office/drawing/2014/main" id="{8083F72E-9355-4FF2-8122-AC0229F1B0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920946"/>
              </p:ext>
            </p:extLst>
          </p:nvPr>
        </p:nvGraphicFramePr>
        <p:xfrm>
          <a:off x="2684959" y="1428731"/>
          <a:ext cx="8746633" cy="5204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" r:id="rId4" imgW="9944134" imgH="6391170" progId="">
                  <p:embed/>
                </p:oleObj>
              </mc:Choice>
              <mc:Fallback>
                <p:oleObj r:id="rId4" imgW="9944134" imgH="6391170" progId="">
                  <p:embed/>
                  <p:pic>
                    <p:nvPicPr>
                      <p:cNvPr id="6" name="Object 1">
                        <a:extLst>
                          <a:ext uri="{FF2B5EF4-FFF2-40B4-BE49-F238E27FC236}">
                            <a16:creationId xmlns:a16="http://schemas.microsoft.com/office/drawing/2014/main" id="{8083F72E-9355-4FF2-8122-AC0229F1B0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959" y="1428731"/>
                        <a:ext cx="8746633" cy="52045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50986A23-5577-467A-A251-0CA6164BD219}"/>
              </a:ext>
            </a:extLst>
          </p:cNvPr>
          <p:cNvSpPr/>
          <p:nvPr/>
        </p:nvSpPr>
        <p:spPr>
          <a:xfrm rot="19376134">
            <a:off x="884759" y="-956182"/>
            <a:ext cx="11089232" cy="9145016"/>
          </a:xfrm>
          <a:prstGeom prst="rect">
            <a:avLst/>
          </a:prstGeom>
          <a:noFill/>
          <a:ln w="76200">
            <a:solidFill>
              <a:srgbClr val="00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E7CD92-60E1-48AD-A7ED-68C17B6B094D}"/>
              </a:ext>
            </a:extLst>
          </p:cNvPr>
          <p:cNvSpPr/>
          <p:nvPr/>
        </p:nvSpPr>
        <p:spPr>
          <a:xfrm>
            <a:off x="1172791" y="6573848"/>
            <a:ext cx="1123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由于操作系统在进行装载时“基本”上保持</a:t>
            </a:r>
            <a:r>
              <a:rPr lang="en-US" altLang="zh-CN" dirty="0"/>
              <a:t>PE</a:t>
            </a:r>
            <a:r>
              <a:rPr lang="zh-CN" altLang="en-US" dirty="0"/>
              <a:t>中的各种数据结构，所以文件偏移地址和</a:t>
            </a:r>
            <a:r>
              <a:rPr lang="en-US" altLang="zh-CN" dirty="0"/>
              <a:t>RVA</a:t>
            </a:r>
            <a:r>
              <a:rPr lang="zh-CN" altLang="en-US" dirty="0"/>
              <a:t>有很大的一致性。</a:t>
            </a:r>
          </a:p>
        </p:txBody>
      </p:sp>
    </p:spTree>
    <p:extLst>
      <p:ext uri="{BB962C8B-B14F-4D97-AF65-F5344CB8AC3E}">
        <p14:creationId xmlns:p14="http://schemas.microsoft.com/office/powerpoint/2010/main" val="339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616798" y="837929"/>
            <a:ext cx="3625157" cy="474140"/>
            <a:chOff x="5202512" y="837929"/>
            <a:chExt cx="2453727" cy="474140"/>
          </a:xfrm>
        </p:grpSpPr>
        <p:cxnSp>
          <p:nvCxnSpPr>
            <p:cNvPr id="55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6158557" y="837929"/>
              <a:ext cx="541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差异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34E42F4-2047-4996-937C-424AE9D0F9DB}"/>
              </a:ext>
            </a:extLst>
          </p:cNvPr>
          <p:cNvGrpSpPr/>
          <p:nvPr/>
        </p:nvGrpSpPr>
        <p:grpSpPr>
          <a:xfrm>
            <a:off x="3155369" y="2273664"/>
            <a:ext cx="1257783" cy="1342661"/>
            <a:chOff x="2716147" y="2106202"/>
            <a:chExt cx="1622946" cy="1622946"/>
          </a:xfrm>
        </p:grpSpPr>
        <p:sp>
          <p:nvSpPr>
            <p:cNvPr id="28" name="is1ide-Oval 8">
              <a:extLst>
                <a:ext uri="{FF2B5EF4-FFF2-40B4-BE49-F238E27FC236}">
                  <a16:creationId xmlns:a16="http://schemas.microsoft.com/office/drawing/2014/main" id="{D0D58CCD-E36D-43AC-BD24-B5862693F87C}"/>
                </a:ext>
              </a:extLst>
            </p:cNvPr>
            <p:cNvSpPr/>
            <p:nvPr/>
          </p:nvSpPr>
          <p:spPr>
            <a:xfrm>
              <a:off x="2716147" y="2106202"/>
              <a:ext cx="1622946" cy="1622946"/>
            </a:xfrm>
            <a:prstGeom prst="ellipse">
              <a:avLst/>
            </a:prstGeom>
            <a:noFill/>
            <a:ln w="12700" cap="flat">
              <a:solidFill>
                <a:srgbClr val="0050A3"/>
              </a:solidFill>
              <a:prstDash val="dash"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58B1895-64DE-4B46-824F-FA7F05ABCE14}"/>
                </a:ext>
              </a:extLst>
            </p:cNvPr>
            <p:cNvGrpSpPr/>
            <p:nvPr/>
          </p:nvGrpSpPr>
          <p:grpSpPr>
            <a:xfrm>
              <a:off x="2828972" y="2219027"/>
              <a:ext cx="1397296" cy="1397296"/>
              <a:chOff x="2696934" y="2774952"/>
              <a:chExt cx="1035027" cy="1035027"/>
            </a:xfrm>
          </p:grpSpPr>
          <p:sp>
            <p:nvSpPr>
              <p:cNvPr id="25" name="is1ide-Oval 8">
                <a:extLst>
                  <a:ext uri="{FF2B5EF4-FFF2-40B4-BE49-F238E27FC236}">
                    <a16:creationId xmlns:a16="http://schemas.microsoft.com/office/drawing/2014/main" id="{1ECE7F4E-AD21-4E82-98F5-45D23916FA4D}"/>
                  </a:ext>
                </a:extLst>
              </p:cNvPr>
              <p:cNvSpPr/>
              <p:nvPr/>
            </p:nvSpPr>
            <p:spPr>
              <a:xfrm>
                <a:off x="2696934" y="2774952"/>
                <a:ext cx="1035027" cy="1035027"/>
              </a:xfrm>
              <a:prstGeom prst="ellipse">
                <a:avLst/>
              </a:prstGeom>
              <a:solidFill>
                <a:srgbClr val="0050A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20738A2-DC41-4F26-B437-DB7C1EC51D02}"/>
                  </a:ext>
                </a:extLst>
              </p:cNvPr>
              <p:cNvSpPr/>
              <p:nvPr/>
            </p:nvSpPr>
            <p:spPr>
              <a:xfrm>
                <a:off x="2909602" y="3144277"/>
                <a:ext cx="650261" cy="29637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p:grp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26E5F43-1E66-4C44-BA9C-8774F5CBCAAB}"/>
              </a:ext>
            </a:extLst>
          </p:cNvPr>
          <p:cNvSpPr txBox="1"/>
          <p:nvPr/>
        </p:nvSpPr>
        <p:spPr>
          <a:xfrm>
            <a:off x="1028775" y="3722178"/>
            <a:ext cx="5400600" cy="2672543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文件中的数据按照磁盘数据标准存放，以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0x200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字节为基本单位进行组织。当一个数据节（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section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）不足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0x200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字节时，不足的地方将被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填充：当一个数据节超过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0x200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字节时，下一个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0x200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块将分配给这个节使用。因此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数据节的大小永远是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0x200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的整数倍。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7C06A96-9E52-420F-B346-373CF5A29443}"/>
              </a:ext>
            </a:extLst>
          </p:cNvPr>
          <p:cNvGrpSpPr/>
          <p:nvPr/>
        </p:nvGrpSpPr>
        <p:grpSpPr>
          <a:xfrm>
            <a:off x="8445599" y="2273664"/>
            <a:ext cx="1440160" cy="1342661"/>
            <a:chOff x="2716147" y="2106202"/>
            <a:chExt cx="1622946" cy="1622946"/>
          </a:xfrm>
        </p:grpSpPr>
        <p:sp>
          <p:nvSpPr>
            <p:cNvPr id="32" name="is1ide-Oval 8">
              <a:extLst>
                <a:ext uri="{FF2B5EF4-FFF2-40B4-BE49-F238E27FC236}">
                  <a16:creationId xmlns:a16="http://schemas.microsoft.com/office/drawing/2014/main" id="{AF160B21-9681-403D-965A-BDFD33757741}"/>
                </a:ext>
              </a:extLst>
            </p:cNvPr>
            <p:cNvSpPr/>
            <p:nvPr/>
          </p:nvSpPr>
          <p:spPr>
            <a:xfrm>
              <a:off x="2716147" y="2106202"/>
              <a:ext cx="1622946" cy="1622946"/>
            </a:xfrm>
            <a:prstGeom prst="ellipse">
              <a:avLst/>
            </a:prstGeom>
            <a:noFill/>
            <a:ln w="12700" cap="flat">
              <a:solidFill>
                <a:srgbClr val="FFC000"/>
              </a:solidFill>
              <a:prstDash val="dash"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1ED66C5-AC54-4941-8870-634F840D732F}"/>
                </a:ext>
              </a:extLst>
            </p:cNvPr>
            <p:cNvGrpSpPr/>
            <p:nvPr/>
          </p:nvGrpSpPr>
          <p:grpSpPr>
            <a:xfrm>
              <a:off x="2828972" y="2219027"/>
              <a:ext cx="1397296" cy="1397296"/>
              <a:chOff x="2696934" y="2774952"/>
              <a:chExt cx="1035027" cy="1035027"/>
            </a:xfrm>
          </p:grpSpPr>
          <p:sp>
            <p:nvSpPr>
              <p:cNvPr id="34" name="is1ide-Oval 8">
                <a:extLst>
                  <a:ext uri="{FF2B5EF4-FFF2-40B4-BE49-F238E27FC236}">
                    <a16:creationId xmlns:a16="http://schemas.microsoft.com/office/drawing/2014/main" id="{D239900D-EADE-403E-AC72-2890749CCE79}"/>
                  </a:ext>
                </a:extLst>
              </p:cNvPr>
              <p:cNvSpPr/>
              <p:nvPr/>
            </p:nvSpPr>
            <p:spPr>
              <a:xfrm>
                <a:off x="2696934" y="2774952"/>
                <a:ext cx="1035027" cy="1035027"/>
              </a:xfrm>
              <a:prstGeom prst="ellipse">
                <a:avLst/>
              </a:prstGeom>
              <a:solidFill>
                <a:srgbClr val="FFC000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9F107CD-D225-4217-A26E-DEA0BDF23C89}"/>
                  </a:ext>
                </a:extLst>
              </p:cNvPr>
              <p:cNvSpPr/>
              <p:nvPr/>
            </p:nvSpPr>
            <p:spPr>
              <a:xfrm>
                <a:off x="2894784" y="3144277"/>
                <a:ext cx="650261" cy="29637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p:grp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9E68B4E-792F-4BBE-BBA1-F777402889EB}"/>
              </a:ext>
            </a:extLst>
          </p:cNvPr>
          <p:cNvSpPr txBox="1"/>
          <p:nvPr/>
        </p:nvSpPr>
        <p:spPr>
          <a:xfrm>
            <a:off x="6893903" y="3806086"/>
            <a:ext cx="4936071" cy="2303211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当代码装入内存后，将按照内存数据标准存放，并以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0x1000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字节为基本单位进行组织。类似的，不足将被补全，若超出将分配下一个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0x1000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为其所用。因此，内存中的节总是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0x1000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的整数倍。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7811DD-99CE-430C-8C41-392C02E38761}"/>
              </a:ext>
            </a:extLst>
          </p:cNvPr>
          <p:cNvSpPr/>
          <p:nvPr/>
        </p:nvSpPr>
        <p:spPr>
          <a:xfrm>
            <a:off x="1912052" y="1599459"/>
            <a:ext cx="9034646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由于文件数据的存放单位与内存数据存放单位不同而造成一些差异：</a:t>
            </a:r>
          </a:p>
        </p:txBody>
      </p:sp>
    </p:spTree>
    <p:extLst>
      <p:ext uri="{BB962C8B-B14F-4D97-AF65-F5344CB8AC3E}">
        <p14:creationId xmlns:p14="http://schemas.microsoft.com/office/powerpoint/2010/main" val="32867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FCD2D8B-A26E-44BE-8D60-02066AA39DEC}"/>
              </a:ext>
            </a:extLst>
          </p:cNvPr>
          <p:cNvGrpSpPr/>
          <p:nvPr/>
        </p:nvGrpSpPr>
        <p:grpSpPr>
          <a:xfrm>
            <a:off x="2014846" y="519981"/>
            <a:ext cx="9012144" cy="1368152"/>
            <a:chOff x="2025743" y="3151348"/>
            <a:chExt cx="9012144" cy="136815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61C7D4D-59A8-4EA3-B19A-1E3E61BC600A}"/>
                </a:ext>
              </a:extLst>
            </p:cNvPr>
            <p:cNvGrpSpPr/>
            <p:nvPr/>
          </p:nvGrpSpPr>
          <p:grpSpPr>
            <a:xfrm>
              <a:off x="2025743" y="3151348"/>
              <a:ext cx="9012144" cy="1368152"/>
              <a:chOff x="2025743" y="3151348"/>
              <a:chExt cx="9012144" cy="1368152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0FE0C827-1134-433D-A1A4-E91EB3EF9DF3}"/>
                  </a:ext>
                </a:extLst>
              </p:cNvPr>
              <p:cNvSpPr/>
              <p:nvPr/>
            </p:nvSpPr>
            <p:spPr>
              <a:xfrm>
                <a:off x="2180903" y="3256285"/>
                <a:ext cx="8712968" cy="1152128"/>
              </a:xfrm>
              <a:prstGeom prst="roundRect">
                <a:avLst/>
              </a:prstGeom>
              <a:solidFill>
                <a:srgbClr val="005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A9844954-E0B1-4981-86D5-36E77C2577DE}"/>
                  </a:ext>
                </a:extLst>
              </p:cNvPr>
              <p:cNvSpPr/>
              <p:nvPr/>
            </p:nvSpPr>
            <p:spPr>
              <a:xfrm>
                <a:off x="2025743" y="3151348"/>
                <a:ext cx="9012144" cy="1368152"/>
              </a:xfrm>
              <a:prstGeom prst="roundRect">
                <a:avLst/>
              </a:prstGeom>
              <a:noFill/>
              <a:ln w="19050">
                <a:solidFill>
                  <a:srgbClr val="0050A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B6C00C5-3178-4462-AF93-CFC6145076AC}"/>
                </a:ext>
              </a:extLst>
            </p:cNvPr>
            <p:cNvSpPr/>
            <p:nvPr/>
          </p:nvSpPr>
          <p:spPr>
            <a:xfrm>
              <a:off x="2391609" y="3351704"/>
              <a:ext cx="8358246" cy="96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LordPE</a:t>
              </a: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是一款功能强大的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文件分析、修改、脱壳软件。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LordPE</a:t>
              </a: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是查看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格式文件信息的首选工具，并且可以修改相关信息。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877B22-905C-4936-B95F-96AAB5F88273}"/>
              </a:ext>
            </a:extLst>
          </p:cNvPr>
          <p:cNvGrpSpPr/>
          <p:nvPr/>
        </p:nvGrpSpPr>
        <p:grpSpPr>
          <a:xfrm>
            <a:off x="1737834" y="1983552"/>
            <a:ext cx="9383081" cy="4519243"/>
            <a:chOff x="2972991" y="2873067"/>
            <a:chExt cx="7416824" cy="3407554"/>
          </a:xfrm>
        </p:grpSpPr>
        <p:pic>
          <p:nvPicPr>
            <p:cNvPr id="7" name="Picture 2" descr="LPE01">
              <a:extLst>
                <a:ext uri="{FF2B5EF4-FFF2-40B4-BE49-F238E27FC236}">
                  <a16:creationId xmlns:a16="http://schemas.microsoft.com/office/drawing/2014/main" id="{7B159931-C6C6-4FBB-8419-CF5595F803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16182" y="3017083"/>
              <a:ext cx="7141585" cy="3191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6EDA13F-2B5C-4017-AFDE-A1BD0EAF1881}"/>
                </a:ext>
              </a:extLst>
            </p:cNvPr>
            <p:cNvSpPr/>
            <p:nvPr/>
          </p:nvSpPr>
          <p:spPr>
            <a:xfrm>
              <a:off x="2972991" y="2873067"/>
              <a:ext cx="7416824" cy="34075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145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FCD2D8B-A26E-44BE-8D60-02066AA39DEC}"/>
              </a:ext>
            </a:extLst>
          </p:cNvPr>
          <p:cNvGrpSpPr/>
          <p:nvPr/>
        </p:nvGrpSpPr>
        <p:grpSpPr>
          <a:xfrm>
            <a:off x="1610957" y="602813"/>
            <a:ext cx="9649072" cy="1494902"/>
            <a:chOff x="2025743" y="3151348"/>
            <a:chExt cx="9145016" cy="149490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61C7D4D-59A8-4EA3-B19A-1E3E61BC600A}"/>
                </a:ext>
              </a:extLst>
            </p:cNvPr>
            <p:cNvGrpSpPr/>
            <p:nvPr/>
          </p:nvGrpSpPr>
          <p:grpSpPr>
            <a:xfrm>
              <a:off x="2025743" y="3151348"/>
              <a:ext cx="9012144" cy="1368152"/>
              <a:chOff x="2025743" y="3151348"/>
              <a:chExt cx="9012144" cy="1368152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0FE0C827-1134-433D-A1A4-E91EB3EF9DF3}"/>
                  </a:ext>
                </a:extLst>
              </p:cNvPr>
              <p:cNvSpPr/>
              <p:nvPr/>
            </p:nvSpPr>
            <p:spPr>
              <a:xfrm>
                <a:off x="2180903" y="3256285"/>
                <a:ext cx="8712968" cy="1152128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A9844954-E0B1-4981-86D5-36E77C2577DE}"/>
                  </a:ext>
                </a:extLst>
              </p:cNvPr>
              <p:cNvSpPr/>
              <p:nvPr/>
            </p:nvSpPr>
            <p:spPr>
              <a:xfrm>
                <a:off x="2025743" y="3151348"/>
                <a:ext cx="9012144" cy="1368152"/>
              </a:xfrm>
              <a:prstGeom prst="roundRect">
                <a:avLst/>
              </a:prstGeom>
              <a:noFill/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B6C00C5-3178-4462-AF93-CFC6145076AC}"/>
                </a:ext>
              </a:extLst>
            </p:cNvPr>
            <p:cNvSpPr/>
            <p:nvPr/>
          </p:nvSpPr>
          <p:spPr>
            <a:xfrm>
              <a:off x="2812513" y="3511388"/>
              <a:ext cx="8358246" cy="1134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单击“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 Editor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”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按钮，选择需要查看的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文件，如下图所示：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2494295-4672-43C1-8D1D-6BD7E0BFF43D}"/>
              </a:ext>
            </a:extLst>
          </p:cNvPr>
          <p:cNvGrpSpPr/>
          <p:nvPr/>
        </p:nvGrpSpPr>
        <p:grpSpPr>
          <a:xfrm>
            <a:off x="1244799" y="2219918"/>
            <a:ext cx="8376838" cy="4175332"/>
            <a:chOff x="2204813" y="2987696"/>
            <a:chExt cx="7416824" cy="340755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6EDA13F-2B5C-4017-AFDE-A1BD0EAF1881}"/>
                </a:ext>
              </a:extLst>
            </p:cNvPr>
            <p:cNvSpPr/>
            <p:nvPr/>
          </p:nvSpPr>
          <p:spPr>
            <a:xfrm>
              <a:off x="2204813" y="2987696"/>
              <a:ext cx="7416824" cy="340755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B46FDAF-107B-482A-98E5-BD9335640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831"/>
            <a:stretch/>
          </p:blipFill>
          <p:spPr>
            <a:xfrm>
              <a:off x="2381703" y="3098783"/>
              <a:ext cx="7056784" cy="3168352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16306C4-A724-49C8-82E2-ECC3F67F4592}"/>
              </a:ext>
            </a:extLst>
          </p:cNvPr>
          <p:cNvGrpSpPr/>
          <p:nvPr/>
        </p:nvGrpSpPr>
        <p:grpSpPr>
          <a:xfrm>
            <a:off x="9798527" y="3256285"/>
            <a:ext cx="1461502" cy="720080"/>
            <a:chOff x="9798527" y="3563760"/>
            <a:chExt cx="1461502" cy="720080"/>
          </a:xfrm>
        </p:grpSpPr>
        <p:sp>
          <p:nvSpPr>
            <p:cNvPr id="15" name="标注: 弯曲线形 14">
              <a:extLst>
                <a:ext uri="{FF2B5EF4-FFF2-40B4-BE49-F238E27FC236}">
                  <a16:creationId xmlns:a16="http://schemas.microsoft.com/office/drawing/2014/main" id="{A61EDA9C-850A-409C-89F4-906B5E4CE28C}"/>
                </a:ext>
              </a:extLst>
            </p:cNvPr>
            <p:cNvSpPr/>
            <p:nvPr/>
          </p:nvSpPr>
          <p:spPr>
            <a:xfrm>
              <a:off x="9798527" y="3563760"/>
              <a:ext cx="1461502" cy="720080"/>
            </a:xfrm>
            <a:prstGeom prst="borderCallout2">
              <a:avLst>
                <a:gd name="adj1" fmla="val 18246"/>
                <a:gd name="adj2" fmla="val -256"/>
                <a:gd name="adj3" fmla="val 18750"/>
                <a:gd name="adj4" fmla="val -16667"/>
                <a:gd name="adj5" fmla="val 112500"/>
                <a:gd name="adj6" fmla="val -46667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9969D0-8157-446C-B0BC-C2B7753D06AD}"/>
                </a:ext>
              </a:extLst>
            </p:cNvPr>
            <p:cNvSpPr txBox="1"/>
            <p:nvPr/>
          </p:nvSpPr>
          <p:spPr>
            <a:xfrm>
              <a:off x="9855914" y="373913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查看节信息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2BC726-90C1-44AD-A9B6-A0CFEAFF74A4}"/>
              </a:ext>
            </a:extLst>
          </p:cNvPr>
          <p:cNvGrpSpPr/>
          <p:nvPr/>
        </p:nvGrpSpPr>
        <p:grpSpPr>
          <a:xfrm>
            <a:off x="9798527" y="4151739"/>
            <a:ext cx="1461502" cy="720080"/>
            <a:chOff x="9798527" y="4538943"/>
            <a:chExt cx="1461502" cy="720080"/>
          </a:xfrm>
        </p:grpSpPr>
        <p:sp>
          <p:nvSpPr>
            <p:cNvPr id="16" name="标注: 弯曲线形 15">
              <a:extLst>
                <a:ext uri="{FF2B5EF4-FFF2-40B4-BE49-F238E27FC236}">
                  <a16:creationId xmlns:a16="http://schemas.microsoft.com/office/drawing/2014/main" id="{CBFF110B-39E6-4E7C-922F-060082DFD201}"/>
                </a:ext>
              </a:extLst>
            </p:cNvPr>
            <p:cNvSpPr/>
            <p:nvPr/>
          </p:nvSpPr>
          <p:spPr>
            <a:xfrm>
              <a:off x="9798527" y="4538943"/>
              <a:ext cx="1461502" cy="720080"/>
            </a:xfrm>
            <a:prstGeom prst="borderCallout2">
              <a:avLst>
                <a:gd name="adj1" fmla="val 18246"/>
                <a:gd name="adj2" fmla="val -256"/>
                <a:gd name="adj3" fmla="val 18750"/>
                <a:gd name="adj4" fmla="val -16667"/>
                <a:gd name="adj5" fmla="val 30333"/>
                <a:gd name="adj6" fmla="val -49383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DB8D22D-BC3A-4256-BAB2-714C7278E823}"/>
                </a:ext>
              </a:extLst>
            </p:cNvPr>
            <p:cNvSpPr txBox="1"/>
            <p:nvPr/>
          </p:nvSpPr>
          <p:spPr>
            <a:xfrm>
              <a:off x="9971330" y="460749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查看导入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导出表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1256CBC-C13C-4283-A5ED-B6A4F0892300}"/>
              </a:ext>
            </a:extLst>
          </p:cNvPr>
          <p:cNvGrpSpPr/>
          <p:nvPr/>
        </p:nvGrpSpPr>
        <p:grpSpPr>
          <a:xfrm>
            <a:off x="9801681" y="5162661"/>
            <a:ext cx="1458348" cy="720080"/>
            <a:chOff x="9801681" y="5514126"/>
            <a:chExt cx="1458348" cy="720080"/>
          </a:xfrm>
        </p:grpSpPr>
        <p:sp>
          <p:nvSpPr>
            <p:cNvPr id="17" name="标注: 弯曲线形 16">
              <a:extLst>
                <a:ext uri="{FF2B5EF4-FFF2-40B4-BE49-F238E27FC236}">
                  <a16:creationId xmlns:a16="http://schemas.microsoft.com/office/drawing/2014/main" id="{08F92B48-CDDA-48B3-9E36-7F65F69E8AD7}"/>
                </a:ext>
              </a:extLst>
            </p:cNvPr>
            <p:cNvSpPr/>
            <p:nvPr/>
          </p:nvSpPr>
          <p:spPr>
            <a:xfrm>
              <a:off x="9801681" y="5514126"/>
              <a:ext cx="1458348" cy="720080"/>
            </a:xfrm>
            <a:prstGeom prst="borderCallout2">
              <a:avLst>
                <a:gd name="adj1" fmla="val 18246"/>
                <a:gd name="adj2" fmla="val -256"/>
                <a:gd name="adj3" fmla="val 18750"/>
                <a:gd name="adj4" fmla="val -16667"/>
                <a:gd name="adj5" fmla="val -66774"/>
                <a:gd name="adj6" fmla="val -54816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4633EE3-8324-4C82-A505-2C95F6CC5CAA}"/>
                </a:ext>
              </a:extLst>
            </p:cNvPr>
            <p:cNvSpPr txBox="1"/>
            <p:nvPr/>
          </p:nvSpPr>
          <p:spPr>
            <a:xfrm>
              <a:off x="9971330" y="56895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地址换算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3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2C1629-732E-4A20-B089-36041C603807}"/>
              </a:ext>
            </a:extLst>
          </p:cNvPr>
          <p:cNvGrpSpPr/>
          <p:nvPr/>
        </p:nvGrpSpPr>
        <p:grpSpPr>
          <a:xfrm>
            <a:off x="3172297" y="808013"/>
            <a:ext cx="6514156" cy="474140"/>
            <a:chOff x="5071056" y="837929"/>
            <a:chExt cx="2716641" cy="474140"/>
          </a:xfrm>
        </p:grpSpPr>
        <p:cxnSp>
          <p:nvCxnSpPr>
            <p:cNvPr id="13" name="íślíḋè-Straight Connector 13">
              <a:extLst>
                <a:ext uri="{FF2B5EF4-FFF2-40B4-BE49-F238E27FC236}">
                  <a16:creationId xmlns:a16="http://schemas.microsoft.com/office/drawing/2014/main" id="{BECDF045-FAA9-4E46-8430-D28C920510C6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7F1C157-6D0E-4F3B-B2EB-0B428271E419}"/>
                </a:ext>
              </a:extLst>
            </p:cNvPr>
            <p:cNvSpPr/>
            <p:nvPr/>
          </p:nvSpPr>
          <p:spPr>
            <a:xfrm>
              <a:off x="5071056" y="837929"/>
              <a:ext cx="27166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学习之前，回顾两个问题</a:t>
              </a:r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80FE2E4-4344-4D93-85C6-456261B340A5}"/>
              </a:ext>
            </a:extLst>
          </p:cNvPr>
          <p:cNvSpPr/>
          <p:nvPr/>
        </p:nvSpPr>
        <p:spPr>
          <a:xfrm>
            <a:off x="2388567" y="6001879"/>
            <a:ext cx="8640960" cy="576064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在了解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源代码程序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如何执行后，考虑可执行文件如何运行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3138337-D410-44B9-B341-05A852C841BF}"/>
              </a:ext>
            </a:extLst>
          </p:cNvPr>
          <p:cNvSpPr/>
          <p:nvPr/>
        </p:nvSpPr>
        <p:spPr>
          <a:xfrm>
            <a:off x="1588121" y="1783502"/>
            <a:ext cx="3545110" cy="696586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常见寄存器用法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F05C794-1C7A-4939-A45D-E552AF972366}"/>
              </a:ext>
            </a:extLst>
          </p:cNvPr>
          <p:cNvSpPr/>
          <p:nvPr/>
        </p:nvSpPr>
        <p:spPr>
          <a:xfrm>
            <a:off x="1876153" y="2608213"/>
            <a:ext cx="96657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EAX\ECX</a:t>
            </a:r>
          </a:p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EIP               ESP    EBP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DBB620C-5368-47EB-94E5-BEB50C7BC1D1}"/>
              </a:ext>
            </a:extLst>
          </p:cNvPr>
          <p:cNvSpPr/>
          <p:nvPr/>
        </p:nvSpPr>
        <p:spPr>
          <a:xfrm>
            <a:off x="1588121" y="3472309"/>
            <a:ext cx="3617118" cy="696586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常见汇编指令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F4E503E-954D-4A44-BAE3-1C4118D8F64F}"/>
              </a:ext>
            </a:extLst>
          </p:cNvPr>
          <p:cNvSpPr/>
          <p:nvPr/>
        </p:nvSpPr>
        <p:spPr>
          <a:xfrm>
            <a:off x="1906369" y="4306246"/>
            <a:ext cx="9881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  PUSH  POP</a:t>
            </a: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CALL              RET</a:t>
            </a:r>
          </a:p>
        </p:txBody>
      </p:sp>
    </p:spTree>
    <p:extLst>
      <p:ext uri="{BB962C8B-B14F-4D97-AF65-F5344CB8AC3E}">
        <p14:creationId xmlns:p14="http://schemas.microsoft.com/office/powerpoint/2010/main" val="363101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FCD2D8B-A26E-44BE-8D60-02066AA39DEC}"/>
              </a:ext>
            </a:extLst>
          </p:cNvPr>
          <p:cNvGrpSpPr/>
          <p:nvPr/>
        </p:nvGrpSpPr>
        <p:grpSpPr>
          <a:xfrm>
            <a:off x="2756967" y="591989"/>
            <a:ext cx="8018813" cy="1082039"/>
            <a:chOff x="2025743" y="3151348"/>
            <a:chExt cx="9684653" cy="136815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61C7D4D-59A8-4EA3-B19A-1E3E61BC600A}"/>
                </a:ext>
              </a:extLst>
            </p:cNvPr>
            <p:cNvGrpSpPr/>
            <p:nvPr/>
          </p:nvGrpSpPr>
          <p:grpSpPr>
            <a:xfrm>
              <a:off x="2025743" y="3151348"/>
              <a:ext cx="9012144" cy="1368152"/>
              <a:chOff x="2025743" y="3151348"/>
              <a:chExt cx="9012144" cy="1368152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0FE0C827-1134-433D-A1A4-E91EB3EF9DF3}"/>
                  </a:ext>
                </a:extLst>
              </p:cNvPr>
              <p:cNvSpPr/>
              <p:nvPr/>
            </p:nvSpPr>
            <p:spPr>
              <a:xfrm>
                <a:off x="2180903" y="3256285"/>
                <a:ext cx="8712968" cy="1152128"/>
              </a:xfrm>
              <a:prstGeom prst="roundRect">
                <a:avLst/>
              </a:prstGeom>
              <a:solidFill>
                <a:srgbClr val="005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A9844954-E0B1-4981-86D5-36E77C2577DE}"/>
                  </a:ext>
                </a:extLst>
              </p:cNvPr>
              <p:cNvSpPr/>
              <p:nvPr/>
            </p:nvSpPr>
            <p:spPr>
              <a:xfrm>
                <a:off x="2025743" y="3151348"/>
                <a:ext cx="9012144" cy="1368152"/>
              </a:xfrm>
              <a:prstGeom prst="roundRect">
                <a:avLst/>
              </a:prstGeom>
              <a:noFill/>
              <a:ln w="19050">
                <a:solidFill>
                  <a:srgbClr val="0050A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B6C00C5-3178-4462-AF93-CFC6145076AC}"/>
                </a:ext>
              </a:extLst>
            </p:cNvPr>
            <p:cNvSpPr/>
            <p:nvPr/>
          </p:nvSpPr>
          <p:spPr>
            <a:xfrm>
              <a:off x="3352149" y="3332725"/>
              <a:ext cx="8358247" cy="734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点击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Sections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按钮，可以查看节信息：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6D5970F-3E1B-491C-9A33-BC52035EA88E}"/>
              </a:ext>
            </a:extLst>
          </p:cNvPr>
          <p:cNvGrpSpPr/>
          <p:nvPr/>
        </p:nvGrpSpPr>
        <p:grpSpPr>
          <a:xfrm>
            <a:off x="2036887" y="1817475"/>
            <a:ext cx="9136034" cy="3342154"/>
            <a:chOff x="2197628" y="2824237"/>
            <a:chExt cx="8784976" cy="309634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6EDA13F-2B5C-4017-AFDE-A1BD0EAF1881}"/>
                </a:ext>
              </a:extLst>
            </p:cNvPr>
            <p:cNvSpPr/>
            <p:nvPr/>
          </p:nvSpPr>
          <p:spPr>
            <a:xfrm>
              <a:off x="2197628" y="2824237"/>
              <a:ext cx="8784976" cy="30963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F53FCE63-7780-4DB7-8AF3-8C4231506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4701" y="2991431"/>
              <a:ext cx="8530830" cy="2736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B39D31F-84EE-4B2E-8E04-A2E18245B724}"/>
              </a:ext>
            </a:extLst>
          </p:cNvPr>
          <p:cNvSpPr/>
          <p:nvPr/>
        </p:nvSpPr>
        <p:spPr>
          <a:xfrm>
            <a:off x="812751" y="5296885"/>
            <a:ext cx="11693499" cy="1487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2400" dirty="0"/>
              <a:t>在上图中，</a:t>
            </a:r>
            <a:r>
              <a:rPr lang="en-US" altLang="zh-CN" sz="2400" dirty="0" err="1"/>
              <a:t>VOffset</a:t>
            </a:r>
            <a:r>
              <a:rPr lang="zh-CN" altLang="zh-CN" sz="2400" dirty="0"/>
              <a:t>是</a:t>
            </a:r>
            <a:r>
              <a:rPr lang="en-US" altLang="zh-CN" sz="2400" dirty="0"/>
              <a:t>RVA</a:t>
            </a:r>
            <a:r>
              <a:rPr lang="zh-CN" altLang="zh-CN" sz="2400" dirty="0"/>
              <a:t>（相对虚拟地址），</a:t>
            </a:r>
            <a:r>
              <a:rPr lang="en-US" altLang="zh-CN" sz="2400" dirty="0" err="1"/>
              <a:t>ROffset</a:t>
            </a:r>
            <a:r>
              <a:rPr lang="zh-CN" altLang="zh-CN" sz="2400" dirty="0"/>
              <a:t>是文件偏移。也就是，在系统进程中，代码（</a:t>
            </a:r>
            <a:r>
              <a:rPr lang="en-US" altLang="zh-CN" sz="2400" dirty="0"/>
              <a:t>.text</a:t>
            </a:r>
            <a:r>
              <a:rPr lang="zh-CN" altLang="zh-CN" sz="2400" dirty="0"/>
              <a:t>节）将被加载到</a:t>
            </a:r>
            <a:r>
              <a:rPr lang="en-US" altLang="zh-CN" sz="2400" dirty="0"/>
              <a:t>0x400000+0x11000=0x411000</a:t>
            </a:r>
            <a:r>
              <a:rPr lang="zh-CN" altLang="zh-CN" sz="2400" dirty="0"/>
              <a:t>的虚拟地址中（装载基址</a:t>
            </a:r>
            <a:r>
              <a:rPr lang="en-US" altLang="zh-CN" sz="2400" dirty="0"/>
              <a:t>+RVA</a:t>
            </a:r>
            <a:r>
              <a:rPr lang="zh-CN" altLang="zh-CN" sz="2400" dirty="0"/>
              <a:t>）。而在文件中，可以使用二进制文件打开，看到对应的代码在</a:t>
            </a:r>
            <a:r>
              <a:rPr lang="en-US" altLang="zh-CN" sz="2400" dirty="0"/>
              <a:t>0x1000</a:t>
            </a:r>
            <a:r>
              <a:rPr lang="zh-CN" altLang="zh-CN" sz="2400" dirty="0"/>
              <a:t>位置处。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6708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FCD2D8B-A26E-44BE-8D60-02066AA39DEC}"/>
              </a:ext>
            </a:extLst>
          </p:cNvPr>
          <p:cNvGrpSpPr/>
          <p:nvPr/>
        </p:nvGrpSpPr>
        <p:grpSpPr>
          <a:xfrm>
            <a:off x="2756967" y="591989"/>
            <a:ext cx="8018813" cy="1082039"/>
            <a:chOff x="2025743" y="3151348"/>
            <a:chExt cx="9684653" cy="136815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61C7D4D-59A8-4EA3-B19A-1E3E61BC600A}"/>
                </a:ext>
              </a:extLst>
            </p:cNvPr>
            <p:cNvGrpSpPr/>
            <p:nvPr/>
          </p:nvGrpSpPr>
          <p:grpSpPr>
            <a:xfrm>
              <a:off x="2025743" y="3151348"/>
              <a:ext cx="9012144" cy="1368152"/>
              <a:chOff x="2025743" y="3151348"/>
              <a:chExt cx="9012144" cy="1368152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0FE0C827-1134-433D-A1A4-E91EB3EF9DF3}"/>
                  </a:ext>
                </a:extLst>
              </p:cNvPr>
              <p:cNvSpPr/>
              <p:nvPr/>
            </p:nvSpPr>
            <p:spPr>
              <a:xfrm>
                <a:off x="2180903" y="3256285"/>
                <a:ext cx="8712968" cy="1152128"/>
              </a:xfrm>
              <a:prstGeom prst="roundRect">
                <a:avLst/>
              </a:prstGeom>
              <a:solidFill>
                <a:srgbClr val="005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A9844954-E0B1-4981-86D5-36E77C2577DE}"/>
                  </a:ext>
                </a:extLst>
              </p:cNvPr>
              <p:cNvSpPr/>
              <p:nvPr/>
            </p:nvSpPr>
            <p:spPr>
              <a:xfrm>
                <a:off x="2025743" y="3151348"/>
                <a:ext cx="9012144" cy="1368152"/>
              </a:xfrm>
              <a:prstGeom prst="roundRect">
                <a:avLst/>
              </a:prstGeom>
              <a:noFill/>
              <a:ln w="19050">
                <a:solidFill>
                  <a:srgbClr val="0050A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B6C00C5-3178-4462-AF93-CFC6145076AC}"/>
                </a:ext>
              </a:extLst>
            </p:cNvPr>
            <p:cNvSpPr/>
            <p:nvPr/>
          </p:nvSpPr>
          <p:spPr>
            <a:xfrm>
              <a:off x="3352149" y="3332725"/>
              <a:ext cx="8358247" cy="734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Lord PE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查看导入表信息</a:t>
              </a:r>
            </a:p>
          </p:txBody>
        </p:sp>
      </p:grp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67" y="1783182"/>
            <a:ext cx="6408712" cy="160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495" y="1757020"/>
            <a:ext cx="4896544" cy="509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812751" y="4048373"/>
            <a:ext cx="6429375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76225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导入表在文件里的偏移地址</a:t>
            </a:r>
            <a:r>
              <a:rPr lang="en-US" altLang="zh-CN" sz="2400" kern="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ROffset</a:t>
            </a:r>
            <a:r>
              <a:rPr lang="zh-CN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0x24000</a:t>
            </a:r>
            <a:r>
              <a:rPr lang="zh-CN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RVA</a:t>
            </a:r>
            <a:r>
              <a:rPr lang="zh-CN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0x25000</a:t>
            </a:r>
            <a:r>
              <a:rPr lang="zh-CN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打开目录表可以看到，可以看到输入表的</a:t>
            </a:r>
            <a:r>
              <a:rPr lang="en-US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RVA</a:t>
            </a:r>
            <a:r>
              <a:rPr lang="zh-CN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确实是</a:t>
            </a:r>
            <a:r>
              <a:rPr lang="en-US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0x25000</a:t>
            </a:r>
            <a:r>
              <a:rPr lang="zh-CN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。点左侧按钮</a:t>
            </a:r>
            <a:r>
              <a:rPr lang="en-US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可以查看具体输入表里的内容</a:t>
            </a:r>
            <a:r>
              <a:rPr lang="zh-CN" altLang="en-US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74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FCD2D8B-A26E-44BE-8D60-02066AA39DEC}"/>
              </a:ext>
            </a:extLst>
          </p:cNvPr>
          <p:cNvGrpSpPr/>
          <p:nvPr/>
        </p:nvGrpSpPr>
        <p:grpSpPr>
          <a:xfrm>
            <a:off x="2756967" y="591989"/>
            <a:ext cx="8018813" cy="1082039"/>
            <a:chOff x="2025743" y="3151348"/>
            <a:chExt cx="9684653" cy="136815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61C7D4D-59A8-4EA3-B19A-1E3E61BC600A}"/>
                </a:ext>
              </a:extLst>
            </p:cNvPr>
            <p:cNvGrpSpPr/>
            <p:nvPr/>
          </p:nvGrpSpPr>
          <p:grpSpPr>
            <a:xfrm>
              <a:off x="2025743" y="3151348"/>
              <a:ext cx="9012144" cy="1368152"/>
              <a:chOff x="2025743" y="3151348"/>
              <a:chExt cx="9012144" cy="1368152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0FE0C827-1134-433D-A1A4-E91EB3EF9DF3}"/>
                  </a:ext>
                </a:extLst>
              </p:cNvPr>
              <p:cNvSpPr/>
              <p:nvPr/>
            </p:nvSpPr>
            <p:spPr>
              <a:xfrm>
                <a:off x="2180903" y="3256285"/>
                <a:ext cx="8712968" cy="1152128"/>
              </a:xfrm>
              <a:prstGeom prst="roundRect">
                <a:avLst/>
              </a:prstGeom>
              <a:solidFill>
                <a:srgbClr val="005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A9844954-E0B1-4981-86D5-36E77C2577DE}"/>
                  </a:ext>
                </a:extLst>
              </p:cNvPr>
              <p:cNvSpPr/>
              <p:nvPr/>
            </p:nvSpPr>
            <p:spPr>
              <a:xfrm>
                <a:off x="2025743" y="3151348"/>
                <a:ext cx="9012144" cy="1368152"/>
              </a:xfrm>
              <a:prstGeom prst="roundRect">
                <a:avLst/>
              </a:prstGeom>
              <a:noFill/>
              <a:ln w="19050">
                <a:solidFill>
                  <a:srgbClr val="0050A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B6C00C5-3178-4462-AF93-CFC6145076AC}"/>
                </a:ext>
              </a:extLst>
            </p:cNvPr>
            <p:cNvSpPr/>
            <p:nvPr/>
          </p:nvSpPr>
          <p:spPr>
            <a:xfrm>
              <a:off x="2460578" y="3332725"/>
              <a:ext cx="9249818" cy="734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IAT(Import Address Table:</a:t>
              </a:r>
              <a:r>
                <a:rPr lang="zh-CN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输入函数地址表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表信息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812751" y="2104157"/>
            <a:ext cx="642937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76225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IAT</a:t>
            </a:r>
            <a:r>
              <a:rPr lang="zh-CN" altLang="en-US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表。</a:t>
            </a:r>
            <a:r>
              <a:rPr lang="zh-CN" altLang="en-US" sz="24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4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函数在对应的进程空间中都有其相应的入口地址</a:t>
            </a:r>
            <a:r>
              <a:rPr lang="zh-CN" altLang="en-US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。众所周知，操作系统动态库版本的更新，其</a:t>
            </a:r>
            <a:r>
              <a:rPr lang="zh-CN" altLang="en-US" sz="2400" u="sng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包含的</a:t>
            </a:r>
            <a:r>
              <a:rPr lang="en-US" altLang="zh-CN" sz="2400" u="sng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u="sng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函数入口地址通常也会改变</a:t>
            </a:r>
            <a:r>
              <a:rPr lang="zh-CN" altLang="en-US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。由于入口地址的不确定性，程序在不同的电脑上很有可能会出错，为了解决程序的兼容问题，操作系统就必须提供一些措施来确保程序可以在其他版本的</a:t>
            </a:r>
            <a:r>
              <a:rPr lang="en-US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操作系统，以及</a:t>
            </a:r>
            <a:r>
              <a:rPr lang="en-US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DLL</a:t>
            </a:r>
            <a:r>
              <a:rPr lang="zh-CN" altLang="en-US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版本下也能正常运行。这时</a:t>
            </a:r>
            <a:r>
              <a:rPr lang="en-US" altLang="zh-CN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IAT</a:t>
            </a:r>
            <a:r>
              <a:rPr lang="zh-CN" altLang="en-US" sz="2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表就应运而生了。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487" y="2176165"/>
            <a:ext cx="4284548" cy="28642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65479" y="5344517"/>
            <a:ext cx="4914872" cy="879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基于导入表可以定位</a:t>
            </a:r>
            <a:r>
              <a:rPr lang="en-US" altLang="zh-CN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IAT</a:t>
            </a:r>
            <a:r>
              <a:rPr lang="zh-CN" altLang="en-US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的具体信息，相关工具</a:t>
            </a:r>
            <a:endParaRPr lang="en-US" altLang="zh-CN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可以帮助直接查看</a:t>
            </a:r>
            <a:r>
              <a:rPr lang="en-US" altLang="zh-CN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IAT</a:t>
            </a:r>
            <a:r>
              <a:rPr lang="zh-CN" altLang="en-US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表的相关内容。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75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FCD2D8B-A26E-44BE-8D60-02066AA39DEC}"/>
              </a:ext>
            </a:extLst>
          </p:cNvPr>
          <p:cNvGrpSpPr/>
          <p:nvPr/>
        </p:nvGrpSpPr>
        <p:grpSpPr>
          <a:xfrm>
            <a:off x="2756967" y="591989"/>
            <a:ext cx="8018813" cy="1082039"/>
            <a:chOff x="2025743" y="3151348"/>
            <a:chExt cx="9684653" cy="136815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61C7D4D-59A8-4EA3-B19A-1E3E61BC600A}"/>
                </a:ext>
              </a:extLst>
            </p:cNvPr>
            <p:cNvGrpSpPr/>
            <p:nvPr/>
          </p:nvGrpSpPr>
          <p:grpSpPr>
            <a:xfrm>
              <a:off x="2025743" y="3151348"/>
              <a:ext cx="9012144" cy="1368152"/>
              <a:chOff x="2025743" y="3151348"/>
              <a:chExt cx="9012144" cy="1368152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0FE0C827-1134-433D-A1A4-E91EB3EF9DF3}"/>
                  </a:ext>
                </a:extLst>
              </p:cNvPr>
              <p:cNvSpPr/>
              <p:nvPr/>
            </p:nvSpPr>
            <p:spPr>
              <a:xfrm>
                <a:off x="2180903" y="3256285"/>
                <a:ext cx="8712968" cy="1152128"/>
              </a:xfrm>
              <a:prstGeom prst="roundRect">
                <a:avLst/>
              </a:prstGeom>
              <a:solidFill>
                <a:srgbClr val="005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A9844954-E0B1-4981-86D5-36E77C2577DE}"/>
                  </a:ext>
                </a:extLst>
              </p:cNvPr>
              <p:cNvSpPr/>
              <p:nvPr/>
            </p:nvSpPr>
            <p:spPr>
              <a:xfrm>
                <a:off x="2025743" y="3151348"/>
                <a:ext cx="9012144" cy="1368152"/>
              </a:xfrm>
              <a:prstGeom prst="roundRect">
                <a:avLst/>
              </a:prstGeom>
              <a:noFill/>
              <a:ln w="19050">
                <a:solidFill>
                  <a:srgbClr val="0050A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B6C00C5-3178-4462-AF93-CFC6145076AC}"/>
                </a:ext>
              </a:extLst>
            </p:cNvPr>
            <p:cNvSpPr/>
            <p:nvPr/>
          </p:nvSpPr>
          <p:spPr>
            <a:xfrm>
              <a:off x="3352149" y="3332725"/>
              <a:ext cx="8358247" cy="734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PEView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工具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—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直观显示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文件内容</a:t>
              </a:r>
            </a:p>
          </p:txBody>
        </p:sp>
      </p:grp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438" y="1888133"/>
            <a:ext cx="7333510" cy="519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02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79E949-8E7B-4F39-8616-82DD15C341F1}"/>
              </a:ext>
            </a:extLst>
          </p:cNvPr>
          <p:cNvSpPr txBox="1"/>
          <p:nvPr/>
        </p:nvSpPr>
        <p:spPr>
          <a:xfrm>
            <a:off x="-19075" y="0"/>
            <a:ext cx="12858750" cy="723265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E92EDB-00D5-4896-B9F4-C5D71C6AF29E}"/>
              </a:ext>
            </a:extLst>
          </p:cNvPr>
          <p:cNvSpPr/>
          <p:nvPr/>
        </p:nvSpPr>
        <p:spPr>
          <a:xfrm>
            <a:off x="2108895" y="3108493"/>
            <a:ext cx="9433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知识点三：调试分析工具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72760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9E241B-4002-4B98-89C1-8A6F31F8AFDC}"/>
              </a:ext>
            </a:extLst>
          </p:cNvPr>
          <p:cNvGrpSpPr/>
          <p:nvPr/>
        </p:nvGrpSpPr>
        <p:grpSpPr>
          <a:xfrm>
            <a:off x="596728" y="864499"/>
            <a:ext cx="2376264" cy="519578"/>
            <a:chOff x="1420106" y="1392013"/>
            <a:chExt cx="2602153" cy="51957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ound Same Side Corner Rectangle 29">
              <a:extLst>
                <a:ext uri="{FF2B5EF4-FFF2-40B4-BE49-F238E27FC236}">
                  <a16:creationId xmlns:a16="http://schemas.microsoft.com/office/drawing/2014/main" id="{96BFC555-EE41-4882-9E9C-F38302277955}"/>
                </a:ext>
              </a:extLst>
            </p:cNvPr>
            <p:cNvSpPr/>
            <p:nvPr/>
          </p:nvSpPr>
          <p:spPr>
            <a:xfrm rot="5400000">
              <a:off x="2753800" y="643131"/>
              <a:ext cx="508859" cy="20280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Round Same Side Corner Rectangle 45">
              <a:extLst>
                <a:ext uri="{FF2B5EF4-FFF2-40B4-BE49-F238E27FC236}">
                  <a16:creationId xmlns:a16="http://schemas.microsoft.com/office/drawing/2014/main" id="{49548CF4-F5ED-453A-8EAE-03CF189BF9E2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60CBC169-D7C3-4AE3-A416-02D9691CFC6C}"/>
                </a:ext>
              </a:extLst>
            </p:cNvPr>
            <p:cNvSpPr/>
            <p:nvPr/>
          </p:nvSpPr>
          <p:spPr>
            <a:xfrm>
              <a:off x="2196086" y="1392013"/>
              <a:ext cx="1638723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 err="1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OllyDbg</a:t>
              </a:r>
              <a:r>
                <a:rPr lang="en-US" altLang="zh-CN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 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3" name="Rectangle 62">
              <a:extLst>
                <a:ext uri="{FF2B5EF4-FFF2-40B4-BE49-F238E27FC236}">
                  <a16:creationId xmlns:a16="http://schemas.microsoft.com/office/drawing/2014/main" id="{1717B442-F931-413A-8438-D2B489082620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100783" y="1453648"/>
            <a:ext cx="10657184" cy="702773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是一种具有可视化界面的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位汇编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分析调试器，适合动态调试。 </a:t>
            </a:r>
            <a:b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OllyDBG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版的发布版本是个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ZIP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压缩包，解压就可以使用了。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6FAF2C9B-8B91-4FE3-8787-0D1502F8C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051" y="2225992"/>
            <a:ext cx="5832648" cy="442849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46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616798" y="837929"/>
            <a:ext cx="3625157" cy="474140"/>
            <a:chOff x="5202512" y="837929"/>
            <a:chExt cx="2453727" cy="474140"/>
          </a:xfrm>
        </p:grpSpPr>
        <p:cxnSp>
          <p:nvCxnSpPr>
            <p:cNvPr id="55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229788" y="837929"/>
              <a:ext cx="23991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OllyDbg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的基本调试方法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E702095-8854-4474-8BAE-7B8FE17F0980}"/>
              </a:ext>
            </a:extLst>
          </p:cNvPr>
          <p:cNvSpPr/>
          <p:nvPr/>
        </p:nvSpPr>
        <p:spPr>
          <a:xfrm>
            <a:off x="1323194" y="1714500"/>
            <a:ext cx="5799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OllyDBG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有两种方式来载入程序进行调试</a:t>
            </a:r>
          </a:p>
        </p:txBody>
      </p:sp>
      <p:sp>
        <p:nvSpPr>
          <p:cNvPr id="23" name="íṡľíḍè-Rectangle 17">
            <a:extLst>
              <a:ext uri="{FF2B5EF4-FFF2-40B4-BE49-F238E27FC236}">
                <a16:creationId xmlns:a16="http://schemas.microsoft.com/office/drawing/2014/main" id="{B9935835-C25F-416C-AB8C-EA2CF41156F5}"/>
              </a:ext>
            </a:extLst>
          </p:cNvPr>
          <p:cNvSpPr/>
          <p:nvPr/>
        </p:nvSpPr>
        <p:spPr>
          <a:xfrm>
            <a:off x="1820863" y="3344078"/>
            <a:ext cx="8676964" cy="64838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lIns="180000" rIns="18000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打开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( 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快捷键是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F3) 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来打开可执行文件进行调试；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4" name="íṡľíḍè-Rectangle 17">
            <a:extLst>
              <a:ext uri="{FF2B5EF4-FFF2-40B4-BE49-F238E27FC236}">
                <a16:creationId xmlns:a16="http://schemas.microsoft.com/office/drawing/2014/main" id="{4277CFD2-1AE1-4B5C-ACFF-5DA788E79AFE}"/>
              </a:ext>
            </a:extLst>
          </p:cNvPr>
          <p:cNvSpPr/>
          <p:nvPr/>
        </p:nvSpPr>
        <p:spPr>
          <a:xfrm>
            <a:off x="1820863" y="2759940"/>
            <a:ext cx="2990900" cy="576064"/>
          </a:xfrm>
          <a:prstGeom prst="rect">
            <a:avLst/>
          </a:prstGeom>
          <a:solidFill>
            <a:srgbClr val="0050A3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>
                <a:solidFill>
                  <a:prstClr val="white"/>
                </a:solidFill>
                <a:latin typeface="Arial"/>
                <a:ea typeface="微软雅黑"/>
              </a:rPr>
              <a:t>一种是点击菜单文件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íṡľíḍè-Rectangle 17">
            <a:extLst>
              <a:ext uri="{FF2B5EF4-FFF2-40B4-BE49-F238E27FC236}">
                <a16:creationId xmlns:a16="http://schemas.microsoft.com/office/drawing/2014/main" id="{E6025141-2E73-42DD-8386-A576A6F78F3F}"/>
              </a:ext>
            </a:extLst>
          </p:cNvPr>
          <p:cNvSpPr/>
          <p:nvPr/>
        </p:nvSpPr>
        <p:spPr>
          <a:xfrm>
            <a:off x="1820863" y="5284259"/>
            <a:ext cx="8676964" cy="64838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lIns="180000" rIns="18000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附加来附加到一个己运行的进程上进行调试，要附加的程序必须己运行。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9" name="íṡľíḍè-Rectangle 17">
            <a:extLst>
              <a:ext uri="{FF2B5EF4-FFF2-40B4-BE49-F238E27FC236}">
                <a16:creationId xmlns:a16="http://schemas.microsoft.com/office/drawing/2014/main" id="{10F26256-7824-41B8-A02A-2BF393C9DF3F}"/>
              </a:ext>
            </a:extLst>
          </p:cNvPr>
          <p:cNvSpPr/>
          <p:nvPr/>
        </p:nvSpPr>
        <p:spPr>
          <a:xfrm>
            <a:off x="1820863" y="4700122"/>
            <a:ext cx="2990900" cy="576064"/>
          </a:xfrm>
          <a:prstGeom prst="rect">
            <a:avLst/>
          </a:prstGeom>
          <a:solidFill>
            <a:srgbClr val="1092F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>
                <a:solidFill>
                  <a:prstClr val="white"/>
                </a:solidFill>
                <a:latin typeface="Arial"/>
                <a:ea typeface="微软雅黑"/>
              </a:rPr>
              <a:t>另一种是点击菜单文件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81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decel="6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6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decel="6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decel="6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  <p:bldP spid="24" grpId="0" animBg="1"/>
      <p:bldP spid="27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100783" y="578166"/>
            <a:ext cx="10657184" cy="702773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比如我们选择一个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test.exe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来调试，通过菜单 文件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打开 来载入这个程序，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OllyDBG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中显示的内容将会是这样：</a:t>
            </a:r>
          </a:p>
        </p:txBody>
      </p:sp>
      <p:pic>
        <p:nvPicPr>
          <p:cNvPr id="9" name="Picture 2" descr="http://bbs.pediy.com/upload/2006/4/image/od_debug_test.gif_029.gif">
            <a:extLst>
              <a:ext uri="{FF2B5EF4-FFF2-40B4-BE49-F238E27FC236}">
                <a16:creationId xmlns:a16="http://schemas.microsoft.com/office/drawing/2014/main" id="{30456050-1BB3-409E-8A3D-FD849D3C2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7007" y="1368072"/>
            <a:ext cx="7072362" cy="53005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93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D98A0A7-16A2-492D-A55A-19B5647E7119}"/>
              </a:ext>
            </a:extLst>
          </p:cNvPr>
          <p:cNvGrpSpPr/>
          <p:nvPr/>
        </p:nvGrpSpPr>
        <p:grpSpPr>
          <a:xfrm>
            <a:off x="1037880" y="2072564"/>
            <a:ext cx="4572508" cy="1058442"/>
            <a:chOff x="4933525" y="2542866"/>
            <a:chExt cx="4572508" cy="1058442"/>
          </a:xfrm>
        </p:grpSpPr>
        <p:sp>
          <p:nvSpPr>
            <p:cNvPr id="14" name="六边形 13">
              <a:extLst>
                <a:ext uri="{FF2B5EF4-FFF2-40B4-BE49-F238E27FC236}">
                  <a16:creationId xmlns:a16="http://schemas.microsoft.com/office/drawing/2014/main" id="{72A76738-ACC9-4AF5-9D4A-1E41F804D578}"/>
                </a:ext>
              </a:extLst>
            </p:cNvPr>
            <p:cNvSpPr/>
            <p:nvPr/>
          </p:nvSpPr>
          <p:spPr>
            <a:xfrm>
              <a:off x="4933525" y="2542866"/>
              <a:ext cx="1227414" cy="1058442"/>
            </a:xfrm>
            <a:prstGeom prst="hexagon">
              <a:avLst/>
            </a:prstGeom>
            <a:solidFill>
              <a:srgbClr val="0050A3"/>
            </a:solidFill>
            <a:ln w="3175">
              <a:noFill/>
              <a:prstDash val="sysDot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F2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7">
              <a:extLst>
                <a:ext uri="{FF2B5EF4-FFF2-40B4-BE49-F238E27FC236}">
                  <a16:creationId xmlns:a16="http://schemas.microsoft.com/office/drawing/2014/main" id="{27D28173-21BD-44A9-8B20-1EA8EF694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4268" y="2872033"/>
              <a:ext cx="25217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设置断点。 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AF0458A-9D44-4E74-979F-A6C2E9D06036}"/>
                </a:ext>
              </a:extLst>
            </p:cNvPr>
            <p:cNvCxnSpPr/>
            <p:nvPr/>
          </p:nvCxnSpPr>
          <p:spPr>
            <a:xfrm>
              <a:off x="6259981" y="3072681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5C1935A-C738-40F2-BBEB-DD17E5F1288C}"/>
              </a:ext>
            </a:extLst>
          </p:cNvPr>
          <p:cNvGrpSpPr/>
          <p:nvPr/>
        </p:nvGrpSpPr>
        <p:grpSpPr>
          <a:xfrm>
            <a:off x="5822140" y="2120342"/>
            <a:ext cx="4572508" cy="1058442"/>
            <a:chOff x="4933525" y="2542866"/>
            <a:chExt cx="4572508" cy="1058442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B8DEC9E8-4390-462F-ACFD-92E59FEA8397}"/>
                </a:ext>
              </a:extLst>
            </p:cNvPr>
            <p:cNvSpPr/>
            <p:nvPr/>
          </p:nvSpPr>
          <p:spPr>
            <a:xfrm>
              <a:off x="4933525" y="2542866"/>
              <a:ext cx="1227414" cy="1058442"/>
            </a:xfrm>
            <a:prstGeom prst="hexagon">
              <a:avLst/>
            </a:prstGeom>
            <a:solidFill>
              <a:srgbClr val="FFC000"/>
            </a:solidFill>
            <a:ln w="3175">
              <a:noFill/>
              <a:prstDash val="sysDot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F8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7">
              <a:extLst>
                <a:ext uri="{FF2B5EF4-FFF2-40B4-BE49-F238E27FC236}">
                  <a16:creationId xmlns:a16="http://schemas.microsoft.com/office/drawing/2014/main" id="{7D3D2013-828A-4DCC-8760-E3EC4A80B3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4268" y="2564256"/>
              <a:ext cx="252176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单步步过。执行一条指令，遇到 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 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等子程序不进入其代码。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A936AAE-DDE7-4CF7-9EB6-0F55D366D598}"/>
                </a:ext>
              </a:extLst>
            </p:cNvPr>
            <p:cNvCxnSpPr/>
            <p:nvPr/>
          </p:nvCxnSpPr>
          <p:spPr>
            <a:xfrm>
              <a:off x="6259981" y="3072681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4FB0EE5-E6A8-458F-9FE1-3CA02AECEF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9039">
            <a:off x="9708651" y="3943273"/>
            <a:ext cx="2673277" cy="267327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9D5E9D-1B71-4771-80A8-B7C823C3CC1A}"/>
              </a:ext>
            </a:extLst>
          </p:cNvPr>
          <p:cNvGrpSpPr/>
          <p:nvPr/>
        </p:nvGrpSpPr>
        <p:grpSpPr>
          <a:xfrm>
            <a:off x="596727" y="875216"/>
            <a:ext cx="2016223" cy="508861"/>
            <a:chOff x="1420106" y="1402730"/>
            <a:chExt cx="2016223" cy="508861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0" name="Round Same Side Corner Rectangle 29">
              <a:extLst>
                <a:ext uri="{FF2B5EF4-FFF2-40B4-BE49-F238E27FC236}">
                  <a16:creationId xmlns:a16="http://schemas.microsoft.com/office/drawing/2014/main" id="{F645B6C0-8098-4487-9875-36CAB7B40DBF}"/>
                </a:ext>
              </a:extLst>
            </p:cNvPr>
            <p:cNvSpPr/>
            <p:nvPr/>
          </p:nvSpPr>
          <p:spPr>
            <a:xfrm rot="5400000">
              <a:off x="2460835" y="936096"/>
              <a:ext cx="508859" cy="144212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" name="Round Same Side Corner Rectangle 45">
              <a:extLst>
                <a:ext uri="{FF2B5EF4-FFF2-40B4-BE49-F238E27FC236}">
                  <a16:creationId xmlns:a16="http://schemas.microsoft.com/office/drawing/2014/main" id="{7594A6ED-99E0-4A3C-B659-E3F037DF8CD8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D3146324-40B3-482B-AA13-FE86D7289FAC}"/>
                </a:ext>
              </a:extLst>
            </p:cNvPr>
            <p:cNvSpPr/>
            <p:nvPr/>
          </p:nvSpPr>
          <p:spPr>
            <a:xfrm>
              <a:off x="2053957" y="1402730"/>
              <a:ext cx="138237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快捷键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93045FA7-CA22-47A1-9446-FA6C316090B6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3197E6-FF76-4A49-8874-995A49D08332}"/>
              </a:ext>
            </a:extLst>
          </p:cNvPr>
          <p:cNvGrpSpPr/>
          <p:nvPr/>
        </p:nvGrpSpPr>
        <p:grpSpPr>
          <a:xfrm>
            <a:off x="1064061" y="3778217"/>
            <a:ext cx="4758079" cy="1938992"/>
            <a:chOff x="4933525" y="2102592"/>
            <a:chExt cx="4758079" cy="1938992"/>
          </a:xfrm>
        </p:grpSpPr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70024627-8169-49B8-97E8-2FA7C2470BCF}"/>
                </a:ext>
              </a:extLst>
            </p:cNvPr>
            <p:cNvSpPr/>
            <p:nvPr/>
          </p:nvSpPr>
          <p:spPr>
            <a:xfrm>
              <a:off x="4933525" y="2542866"/>
              <a:ext cx="1227414" cy="1058442"/>
            </a:xfrm>
            <a:prstGeom prst="hexagon">
              <a:avLst/>
            </a:prstGeom>
            <a:solidFill>
              <a:srgbClr val="0050A3"/>
            </a:solidFill>
            <a:ln w="3175">
              <a:noFill/>
              <a:prstDash val="sysDot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F7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7">
              <a:extLst>
                <a:ext uri="{FF2B5EF4-FFF2-40B4-BE49-F238E27FC236}">
                  <a16:creationId xmlns:a16="http://schemas.microsoft.com/office/drawing/2014/main" id="{53912642-95A6-41EC-8459-5E8539FBCC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4268" y="2102592"/>
              <a:ext cx="2707336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pPr algn="just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单步步入。功能同单步步过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(F8)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类似，区别是遇到 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 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等子程序时会进入其中，进入后首先会停留在子程序的第一条指令上。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808A3259-D8BF-4991-A2A8-4EEDB1FBFA99}"/>
                </a:ext>
              </a:extLst>
            </p:cNvPr>
            <p:cNvCxnSpPr/>
            <p:nvPr/>
          </p:nvCxnSpPr>
          <p:spPr>
            <a:xfrm>
              <a:off x="6259981" y="3072681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814BB7-8FFD-4176-8032-A9AD4D435FB5}"/>
              </a:ext>
            </a:extLst>
          </p:cNvPr>
          <p:cNvGrpSpPr/>
          <p:nvPr/>
        </p:nvGrpSpPr>
        <p:grpSpPr>
          <a:xfrm>
            <a:off x="5822140" y="4227896"/>
            <a:ext cx="4572508" cy="1058442"/>
            <a:chOff x="4933525" y="2542866"/>
            <a:chExt cx="4572508" cy="1058442"/>
          </a:xfrm>
        </p:grpSpPr>
        <p:sp>
          <p:nvSpPr>
            <p:cNvPr id="29" name="六边形 28">
              <a:extLst>
                <a:ext uri="{FF2B5EF4-FFF2-40B4-BE49-F238E27FC236}">
                  <a16:creationId xmlns:a16="http://schemas.microsoft.com/office/drawing/2014/main" id="{7D3812FA-0C4E-46FC-9741-920C8429E387}"/>
                </a:ext>
              </a:extLst>
            </p:cNvPr>
            <p:cNvSpPr/>
            <p:nvPr/>
          </p:nvSpPr>
          <p:spPr>
            <a:xfrm>
              <a:off x="4933525" y="2542866"/>
              <a:ext cx="1227414" cy="1058442"/>
            </a:xfrm>
            <a:prstGeom prst="hexagon">
              <a:avLst/>
            </a:prstGeom>
            <a:solidFill>
              <a:srgbClr val="FFC000"/>
            </a:solidFill>
            <a:ln w="3175">
              <a:noFill/>
              <a:prstDash val="sysDot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F4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7">
              <a:extLst>
                <a:ext uri="{FF2B5EF4-FFF2-40B4-BE49-F238E27FC236}">
                  <a16:creationId xmlns:a16="http://schemas.microsoft.com/office/drawing/2014/main" id="{BAE62253-54AB-4770-A7B7-3F00D3D5C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4268" y="2872032"/>
              <a:ext cx="25217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运行到选定位置。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DC1757A-28FE-4A10-8AEB-28CFB404AA16}"/>
                </a:ext>
              </a:extLst>
            </p:cNvPr>
            <p:cNvCxnSpPr/>
            <p:nvPr/>
          </p:nvCxnSpPr>
          <p:spPr>
            <a:xfrm>
              <a:off x="6259981" y="3072681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538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5C1935A-C738-40F2-BBEB-DD17E5F1288C}"/>
              </a:ext>
            </a:extLst>
          </p:cNvPr>
          <p:cNvGrpSpPr/>
          <p:nvPr/>
        </p:nvGrpSpPr>
        <p:grpSpPr>
          <a:xfrm>
            <a:off x="1617370" y="4912469"/>
            <a:ext cx="4727466" cy="1237757"/>
            <a:chOff x="4778567" y="2363550"/>
            <a:chExt cx="4727466" cy="1237757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B8DEC9E8-4390-462F-ACFD-92E59FEA8397}"/>
                </a:ext>
              </a:extLst>
            </p:cNvPr>
            <p:cNvSpPr/>
            <p:nvPr/>
          </p:nvSpPr>
          <p:spPr>
            <a:xfrm>
              <a:off x="4778567" y="2363550"/>
              <a:ext cx="1382372" cy="1237757"/>
            </a:xfrm>
            <a:prstGeom prst="hexagon">
              <a:avLst/>
            </a:prstGeom>
            <a:solidFill>
              <a:srgbClr val="FFC000"/>
            </a:solidFill>
            <a:ln w="3175">
              <a:noFill/>
              <a:prstDash val="sysDot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F9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7">
              <a:extLst>
                <a:ext uri="{FF2B5EF4-FFF2-40B4-BE49-F238E27FC236}">
                  <a16:creationId xmlns:a16="http://schemas.microsoft.com/office/drawing/2014/main" id="{7D3D2013-828A-4DCC-8760-E3EC4A80B3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4268" y="2872032"/>
              <a:ext cx="25217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运行。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A936AAE-DDE7-4CF7-9EB6-0F55D366D598}"/>
                </a:ext>
              </a:extLst>
            </p:cNvPr>
            <p:cNvCxnSpPr/>
            <p:nvPr/>
          </p:nvCxnSpPr>
          <p:spPr>
            <a:xfrm>
              <a:off x="6259981" y="3072681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4FB0EE5-E6A8-458F-9FE1-3CA02AECEF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9039">
            <a:off x="9708651" y="3943273"/>
            <a:ext cx="2673277" cy="267327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9D5E9D-1B71-4771-80A8-B7C823C3CC1A}"/>
              </a:ext>
            </a:extLst>
          </p:cNvPr>
          <p:cNvGrpSpPr/>
          <p:nvPr/>
        </p:nvGrpSpPr>
        <p:grpSpPr>
          <a:xfrm>
            <a:off x="596727" y="875216"/>
            <a:ext cx="2016223" cy="508861"/>
            <a:chOff x="1420106" y="1402730"/>
            <a:chExt cx="2016223" cy="508861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0" name="Round Same Side Corner Rectangle 29">
              <a:extLst>
                <a:ext uri="{FF2B5EF4-FFF2-40B4-BE49-F238E27FC236}">
                  <a16:creationId xmlns:a16="http://schemas.microsoft.com/office/drawing/2014/main" id="{F645B6C0-8098-4487-9875-36CAB7B40DBF}"/>
                </a:ext>
              </a:extLst>
            </p:cNvPr>
            <p:cNvSpPr/>
            <p:nvPr/>
          </p:nvSpPr>
          <p:spPr>
            <a:xfrm rot="5400000">
              <a:off x="2460835" y="936096"/>
              <a:ext cx="508859" cy="144212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" name="Round Same Side Corner Rectangle 45">
              <a:extLst>
                <a:ext uri="{FF2B5EF4-FFF2-40B4-BE49-F238E27FC236}">
                  <a16:creationId xmlns:a16="http://schemas.microsoft.com/office/drawing/2014/main" id="{7594A6ED-99E0-4A3C-B659-E3F037DF8CD8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D3146324-40B3-482B-AA13-FE86D7289FAC}"/>
                </a:ext>
              </a:extLst>
            </p:cNvPr>
            <p:cNvSpPr/>
            <p:nvPr/>
          </p:nvSpPr>
          <p:spPr>
            <a:xfrm>
              <a:off x="2053957" y="1402730"/>
              <a:ext cx="138237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快捷键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93045FA7-CA22-47A1-9446-FA6C316090B6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3197E6-FF76-4A49-8874-995A49D08332}"/>
              </a:ext>
            </a:extLst>
          </p:cNvPr>
          <p:cNvGrpSpPr/>
          <p:nvPr/>
        </p:nvGrpSpPr>
        <p:grpSpPr>
          <a:xfrm>
            <a:off x="3824651" y="3256285"/>
            <a:ext cx="6823812" cy="1237757"/>
            <a:chOff x="4716502" y="2470802"/>
            <a:chExt cx="6823812" cy="1237757"/>
          </a:xfrm>
        </p:grpSpPr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70024627-8169-49B8-97E8-2FA7C2470BCF}"/>
                </a:ext>
              </a:extLst>
            </p:cNvPr>
            <p:cNvSpPr/>
            <p:nvPr/>
          </p:nvSpPr>
          <p:spPr>
            <a:xfrm>
              <a:off x="4716502" y="2470802"/>
              <a:ext cx="1470490" cy="1237757"/>
            </a:xfrm>
            <a:prstGeom prst="hexagon">
              <a:avLst/>
            </a:prstGeom>
            <a:solidFill>
              <a:srgbClr val="0050A3"/>
            </a:solidFill>
            <a:ln w="3175">
              <a:noFill/>
              <a:prstDash val="sysDot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CTR+F9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7">
              <a:extLst>
                <a:ext uri="{FF2B5EF4-FFF2-40B4-BE49-F238E27FC236}">
                  <a16:creationId xmlns:a16="http://schemas.microsoft.com/office/drawing/2014/main" id="{53912642-95A6-41EC-8459-5E8539FBCC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4268" y="2564256"/>
              <a:ext cx="455604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执行到返回。此命令在执行到一个 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 (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返回指令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指令时暂停，常用于从系统领空返回到我们调试的程序领空。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808A3259-D8BF-4991-A2A8-4EEDB1FBFA99}"/>
                </a:ext>
              </a:extLst>
            </p:cNvPr>
            <p:cNvCxnSpPr/>
            <p:nvPr/>
          </p:nvCxnSpPr>
          <p:spPr>
            <a:xfrm>
              <a:off x="6259981" y="3072681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814BB7-8FFD-4176-8032-A9AD4D435FB5}"/>
              </a:ext>
            </a:extLst>
          </p:cNvPr>
          <p:cNvGrpSpPr/>
          <p:nvPr/>
        </p:nvGrpSpPr>
        <p:grpSpPr>
          <a:xfrm>
            <a:off x="6422811" y="1384075"/>
            <a:ext cx="5382542" cy="1237757"/>
            <a:chOff x="4690450" y="2363551"/>
            <a:chExt cx="5382542" cy="1237757"/>
          </a:xfrm>
        </p:grpSpPr>
        <p:sp>
          <p:nvSpPr>
            <p:cNvPr id="29" name="六边形 28">
              <a:extLst>
                <a:ext uri="{FF2B5EF4-FFF2-40B4-BE49-F238E27FC236}">
                  <a16:creationId xmlns:a16="http://schemas.microsoft.com/office/drawing/2014/main" id="{7D3812FA-0C4E-46FC-9741-920C8429E387}"/>
                </a:ext>
              </a:extLst>
            </p:cNvPr>
            <p:cNvSpPr/>
            <p:nvPr/>
          </p:nvSpPr>
          <p:spPr>
            <a:xfrm>
              <a:off x="4690450" y="2363551"/>
              <a:ext cx="1470490" cy="1237757"/>
            </a:xfrm>
            <a:prstGeom prst="hexagon">
              <a:avLst/>
            </a:prstGeom>
            <a:solidFill>
              <a:srgbClr val="FFC000"/>
            </a:solidFill>
            <a:ln w="3175">
              <a:noFill/>
              <a:prstDash val="sysDot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ALT+F9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7">
              <a:extLst>
                <a:ext uri="{FF2B5EF4-FFF2-40B4-BE49-F238E27FC236}">
                  <a16:creationId xmlns:a16="http://schemas.microsoft.com/office/drawing/2014/main" id="{BAE62253-54AB-4770-A7B7-3F00D3D5C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4268" y="2564256"/>
              <a:ext cx="308872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执行到用户代码。可用于从系统领空快速返回到我们调试的程序领空。 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DC1757A-28FE-4A10-8AEB-28CFB404AA16}"/>
                </a:ext>
              </a:extLst>
            </p:cNvPr>
            <p:cNvCxnSpPr/>
            <p:nvPr/>
          </p:nvCxnSpPr>
          <p:spPr>
            <a:xfrm>
              <a:off x="6259981" y="3072681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92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79E949-8E7B-4F39-8616-82DD15C341F1}"/>
              </a:ext>
            </a:extLst>
          </p:cNvPr>
          <p:cNvSpPr txBox="1"/>
          <p:nvPr/>
        </p:nvSpPr>
        <p:spPr>
          <a:xfrm>
            <a:off x="-19075" y="0"/>
            <a:ext cx="12858750" cy="723265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E92EDB-00D5-4896-B9F4-C5D71C6AF29E}"/>
              </a:ext>
            </a:extLst>
          </p:cNvPr>
          <p:cNvSpPr/>
          <p:nvPr/>
        </p:nvSpPr>
        <p:spPr>
          <a:xfrm>
            <a:off x="2684959" y="2824237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知识点一：</a:t>
            </a:r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文件格式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17439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9D5E9D-1B71-4771-80A8-B7C823C3CC1A}"/>
              </a:ext>
            </a:extLst>
          </p:cNvPr>
          <p:cNvGrpSpPr/>
          <p:nvPr/>
        </p:nvGrpSpPr>
        <p:grpSpPr>
          <a:xfrm>
            <a:off x="596727" y="875216"/>
            <a:ext cx="2016223" cy="508861"/>
            <a:chOff x="1420106" y="1402730"/>
            <a:chExt cx="2016223" cy="508861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0" name="Round Same Side Corner Rectangle 29">
              <a:extLst>
                <a:ext uri="{FF2B5EF4-FFF2-40B4-BE49-F238E27FC236}">
                  <a16:creationId xmlns:a16="http://schemas.microsoft.com/office/drawing/2014/main" id="{F645B6C0-8098-4487-9875-36CAB7B40DBF}"/>
                </a:ext>
              </a:extLst>
            </p:cNvPr>
            <p:cNvSpPr/>
            <p:nvPr/>
          </p:nvSpPr>
          <p:spPr>
            <a:xfrm rot="5400000">
              <a:off x="2460835" y="936096"/>
              <a:ext cx="508859" cy="144212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" name="Round Same Side Corner Rectangle 45">
              <a:extLst>
                <a:ext uri="{FF2B5EF4-FFF2-40B4-BE49-F238E27FC236}">
                  <a16:creationId xmlns:a16="http://schemas.microsoft.com/office/drawing/2014/main" id="{7594A6ED-99E0-4A3C-B659-E3F037DF8CD8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D3146324-40B3-482B-AA13-FE86D7289FAC}"/>
                </a:ext>
              </a:extLst>
            </p:cNvPr>
            <p:cNvSpPr/>
            <p:nvPr/>
          </p:nvSpPr>
          <p:spPr>
            <a:xfrm>
              <a:off x="2053957" y="1402730"/>
              <a:ext cx="138237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跟踪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93045FA7-CA22-47A1-9446-FA6C316090B6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7" y="2968253"/>
            <a:ext cx="12022734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E702095-8854-4474-8BAE-7B8FE17F0980}"/>
              </a:ext>
            </a:extLst>
          </p:cNvPr>
          <p:cNvSpPr/>
          <p:nvPr/>
        </p:nvSpPr>
        <p:spPr>
          <a:xfrm>
            <a:off x="959960" y="1672109"/>
            <a:ext cx="11296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使用调试功能时通常会碰到在断点处无法定位入口的情况，即无法确定前序执行指令，通过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Trace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（跟踪）功能可以记录调试过程中执行的指令，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用于分析前序执行指令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Trace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记录可选择是否记录寄存器的值。</a:t>
            </a:r>
          </a:p>
        </p:txBody>
      </p:sp>
    </p:spTree>
    <p:extLst>
      <p:ext uri="{BB962C8B-B14F-4D97-AF65-F5344CB8AC3E}">
        <p14:creationId xmlns:p14="http://schemas.microsoft.com/office/powerpoint/2010/main" val="23556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9E241B-4002-4B98-89C1-8A6F31F8AFDC}"/>
              </a:ext>
            </a:extLst>
          </p:cNvPr>
          <p:cNvGrpSpPr/>
          <p:nvPr/>
        </p:nvGrpSpPr>
        <p:grpSpPr>
          <a:xfrm>
            <a:off x="596727" y="875216"/>
            <a:ext cx="2427017" cy="515798"/>
            <a:chOff x="1420106" y="1402730"/>
            <a:chExt cx="2427017" cy="51579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ound Same Side Corner Rectangle 29">
              <a:extLst>
                <a:ext uri="{FF2B5EF4-FFF2-40B4-BE49-F238E27FC236}">
                  <a16:creationId xmlns:a16="http://schemas.microsoft.com/office/drawing/2014/main" id="{96BFC555-EE41-4882-9E9C-F38302277955}"/>
                </a:ext>
              </a:extLst>
            </p:cNvPr>
            <p:cNvSpPr/>
            <p:nvPr/>
          </p:nvSpPr>
          <p:spPr>
            <a:xfrm rot="5400000">
              <a:off x="2496905" y="598834"/>
              <a:ext cx="508859" cy="213052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Round Same Side Corner Rectangle 45">
              <a:extLst>
                <a:ext uri="{FF2B5EF4-FFF2-40B4-BE49-F238E27FC236}">
                  <a16:creationId xmlns:a16="http://schemas.microsoft.com/office/drawing/2014/main" id="{49548CF4-F5ED-453A-8EAE-03CF189BF9E2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60CBC169-D7C3-4AE3-A416-02D9691CFC6C}"/>
                </a:ext>
              </a:extLst>
            </p:cNvPr>
            <p:cNvSpPr/>
            <p:nvPr/>
          </p:nvSpPr>
          <p:spPr>
            <a:xfrm>
              <a:off x="2084482" y="1402731"/>
              <a:ext cx="1762641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IDA PRO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3" name="Rectangle 62">
              <a:extLst>
                <a:ext uri="{FF2B5EF4-FFF2-40B4-BE49-F238E27FC236}">
                  <a16:creationId xmlns:a16="http://schemas.microsoft.com/office/drawing/2014/main" id="{1717B442-F931-413A-8438-D2B489082620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100783" y="1600101"/>
            <a:ext cx="10657184" cy="825883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Interactive Disassembler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），是一个世界顶级的交互式反汇编工具，是逆向分析的主流工具。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C0F91AE-3150-4A4F-BE5C-5BD47F5BEB70}"/>
              </a:ext>
            </a:extLst>
          </p:cNvPr>
          <p:cNvSpPr/>
          <p:nvPr/>
        </p:nvSpPr>
        <p:spPr>
          <a:xfrm>
            <a:off x="1820863" y="2677813"/>
            <a:ext cx="9073008" cy="3672682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IDA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菜单中的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选项，可以打开一个计划逆向分析的可执行文件，打开的过程是需要耗费一些时间的。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IDA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会对可执行文件进行分析。一旦打开成功，会提示你是否进入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Proximity view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。通常都会点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Yes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，按默认选项进入。</a:t>
            </a:r>
          </a:p>
        </p:txBody>
      </p:sp>
    </p:spTree>
    <p:extLst>
      <p:ext uri="{BB962C8B-B14F-4D97-AF65-F5344CB8AC3E}">
        <p14:creationId xmlns:p14="http://schemas.microsoft.com/office/powerpoint/2010/main" val="188425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100783" y="736005"/>
            <a:ext cx="10657184" cy="456551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如下图的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Proximity view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2FCC28D-8459-406E-B6D8-F27D270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52" y="1353109"/>
            <a:ext cx="8796645" cy="514353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623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9E241B-4002-4B98-89C1-8A6F31F8AFDC}"/>
              </a:ext>
            </a:extLst>
          </p:cNvPr>
          <p:cNvGrpSpPr/>
          <p:nvPr/>
        </p:nvGrpSpPr>
        <p:grpSpPr>
          <a:xfrm>
            <a:off x="596727" y="875216"/>
            <a:ext cx="2602153" cy="508861"/>
            <a:chOff x="1420106" y="1402730"/>
            <a:chExt cx="2602153" cy="508861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ound Same Side Corner Rectangle 29">
              <a:extLst>
                <a:ext uri="{FF2B5EF4-FFF2-40B4-BE49-F238E27FC236}">
                  <a16:creationId xmlns:a16="http://schemas.microsoft.com/office/drawing/2014/main" id="{96BFC555-EE41-4882-9E9C-F38302277955}"/>
                </a:ext>
              </a:extLst>
            </p:cNvPr>
            <p:cNvSpPr/>
            <p:nvPr/>
          </p:nvSpPr>
          <p:spPr>
            <a:xfrm rot="5400000">
              <a:off x="2753800" y="643131"/>
              <a:ext cx="508859" cy="20280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Round Same Side Corner Rectangle 45">
              <a:extLst>
                <a:ext uri="{FF2B5EF4-FFF2-40B4-BE49-F238E27FC236}">
                  <a16:creationId xmlns:a16="http://schemas.microsoft.com/office/drawing/2014/main" id="{49548CF4-F5ED-453A-8EAE-03CF189BF9E2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60CBC169-D7C3-4AE3-A416-02D9691CFC6C}"/>
                </a:ext>
              </a:extLst>
            </p:cNvPr>
            <p:cNvSpPr/>
            <p:nvPr/>
          </p:nvSpPr>
          <p:spPr>
            <a:xfrm>
              <a:off x="2053958" y="1402731"/>
              <a:ext cx="1968300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反汇编窗口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3" name="Rectangle 62">
              <a:extLst>
                <a:ext uri="{FF2B5EF4-FFF2-40B4-BE49-F238E27FC236}">
                  <a16:creationId xmlns:a16="http://schemas.microsoft.com/office/drawing/2014/main" id="{1717B442-F931-413A-8438-D2B489082620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100783" y="1453648"/>
            <a:ext cx="10657184" cy="702773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也叫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IDA-View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窗口，是操作和分析二进制文件的主要工具。</a:t>
            </a: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反汇编窗口有三种显示格式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C0F91AE-3150-4A4F-BE5C-5BD47F5BEB70}"/>
              </a:ext>
            </a:extLst>
          </p:cNvPr>
          <p:cNvSpPr/>
          <p:nvPr/>
        </p:nvSpPr>
        <p:spPr>
          <a:xfrm>
            <a:off x="1336375" y="4912469"/>
            <a:ext cx="10186000" cy="1104826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视图间可以切换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：在上图的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Proximity view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视图中，点选一个块，比如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_main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函数块，在其上点右键，可以看到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Text view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view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等选项。通过右键可以实现不同视图的切换。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85E51F-663D-40B4-B8AD-B23A40E4B96B}"/>
              </a:ext>
            </a:extLst>
          </p:cNvPr>
          <p:cNvGrpSpPr/>
          <p:nvPr/>
        </p:nvGrpSpPr>
        <p:grpSpPr>
          <a:xfrm>
            <a:off x="1604839" y="2536206"/>
            <a:ext cx="2023640" cy="1804639"/>
            <a:chOff x="3189015" y="1672109"/>
            <a:chExt cx="1776423" cy="158417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5" name="íṡľíḍè-Rectangle 17">
              <a:extLst>
                <a:ext uri="{FF2B5EF4-FFF2-40B4-BE49-F238E27FC236}">
                  <a16:creationId xmlns:a16="http://schemas.microsoft.com/office/drawing/2014/main" id="{00AE90E7-41B9-40E5-96AA-576F75010ED4}"/>
                </a:ext>
              </a:extLst>
            </p:cNvPr>
            <p:cNvSpPr/>
            <p:nvPr/>
          </p:nvSpPr>
          <p:spPr>
            <a:xfrm>
              <a:off x="3189015" y="1672109"/>
              <a:ext cx="1776423" cy="1584176"/>
            </a:xfrm>
            <a:prstGeom prst="rect">
              <a:avLst/>
            </a:prstGeom>
            <a:solidFill>
              <a:srgbClr val="0050A3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6C3DCF3-1996-478A-9A5F-D56E291C5FFE}"/>
                </a:ext>
              </a:extLst>
            </p:cNvPr>
            <p:cNvSpPr txBox="1"/>
            <p:nvPr/>
          </p:nvSpPr>
          <p:spPr>
            <a:xfrm>
              <a:off x="3315437" y="2033114"/>
              <a:ext cx="1502568" cy="8915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面向文本的列表视图（</a:t>
              </a:r>
              <a:r>
                <a:rPr lang="en-US" altLang="zh-CN" sz="20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Text view</a:t>
              </a:r>
              <a:r>
                <a:rPr lang="zh-CN" altLang="en-US" sz="20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75CD252-DF58-4D9A-B14E-66BC6D29562D}"/>
              </a:ext>
            </a:extLst>
          </p:cNvPr>
          <p:cNvGrpSpPr/>
          <p:nvPr/>
        </p:nvGrpSpPr>
        <p:grpSpPr>
          <a:xfrm>
            <a:off x="5612210" y="2552963"/>
            <a:ext cx="2023640" cy="1804638"/>
            <a:chOff x="3189015" y="1672109"/>
            <a:chExt cx="1776423" cy="158417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6" name="íṡľíḍè-Rectangle 17">
              <a:extLst>
                <a:ext uri="{FF2B5EF4-FFF2-40B4-BE49-F238E27FC236}">
                  <a16:creationId xmlns:a16="http://schemas.microsoft.com/office/drawing/2014/main" id="{96339BF1-700D-40B2-BCBF-DB1A01A2AB4F}"/>
                </a:ext>
              </a:extLst>
            </p:cNvPr>
            <p:cNvSpPr/>
            <p:nvPr/>
          </p:nvSpPr>
          <p:spPr>
            <a:xfrm>
              <a:off x="3189015" y="1672109"/>
              <a:ext cx="1776423" cy="1584176"/>
            </a:xfrm>
            <a:prstGeom prst="rect">
              <a:avLst/>
            </a:prstGeom>
            <a:solidFill>
              <a:srgbClr val="1092F1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954E808-B6BF-4829-B0BD-E5E0F793BCAD}"/>
                </a:ext>
              </a:extLst>
            </p:cNvPr>
            <p:cNvSpPr txBox="1"/>
            <p:nvPr/>
          </p:nvSpPr>
          <p:spPr>
            <a:xfrm>
              <a:off x="3291082" y="1896720"/>
              <a:ext cx="1572289" cy="8915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2000" b="1">
                  <a:solidFill>
                    <a:prstClr val="white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/>
                <a:t>基于图形的视图（</a:t>
              </a:r>
              <a:r>
                <a:rPr lang="en-US" altLang="zh-CN" dirty="0"/>
                <a:t>Graphic View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E2C759-315A-4C81-9943-24A740CF077C}"/>
              </a:ext>
            </a:extLst>
          </p:cNvPr>
          <p:cNvGrpSpPr/>
          <p:nvPr/>
        </p:nvGrpSpPr>
        <p:grpSpPr>
          <a:xfrm>
            <a:off x="9230271" y="2508744"/>
            <a:ext cx="2031055" cy="1804638"/>
            <a:chOff x="3189015" y="1672109"/>
            <a:chExt cx="1782932" cy="158417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7" name="íṡľíḍè-Rectangle 17">
              <a:extLst>
                <a:ext uri="{FF2B5EF4-FFF2-40B4-BE49-F238E27FC236}">
                  <a16:creationId xmlns:a16="http://schemas.microsoft.com/office/drawing/2014/main" id="{E3A93075-CED7-4C0B-BF14-AED54BF9725C}"/>
                </a:ext>
              </a:extLst>
            </p:cNvPr>
            <p:cNvSpPr/>
            <p:nvPr/>
          </p:nvSpPr>
          <p:spPr>
            <a:xfrm>
              <a:off x="3189015" y="1672109"/>
              <a:ext cx="1776423" cy="1584176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3E8B138-182D-4045-8D82-1AC6749C8327}"/>
                </a:ext>
              </a:extLst>
            </p:cNvPr>
            <p:cNvSpPr txBox="1"/>
            <p:nvPr/>
          </p:nvSpPr>
          <p:spPr>
            <a:xfrm>
              <a:off x="3195525" y="1935537"/>
              <a:ext cx="1776422" cy="11617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2000" b="1">
                  <a:solidFill>
                    <a:prstClr val="white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/>
                <a:t>优化视图</a:t>
              </a:r>
              <a:r>
                <a:rPr lang="en-US" altLang="zh-CN" dirty="0"/>
                <a:t>(Proximity view</a:t>
              </a:r>
              <a:r>
                <a:rPr lang="zh-CN" altLang="en-US" dirty="0"/>
                <a:t>）</a:t>
              </a:r>
            </a:p>
            <a:p>
              <a:r>
                <a:rPr lang="zh-CN" altLang="en-US" dirty="0"/>
                <a:t>将显示函数及其调用关系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92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100782" y="591989"/>
            <a:ext cx="10657184" cy="1195215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图形视图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：将一个函数分解为许多基本块，类似程序流程图类似，生动的显示该函数由一个块到另一个块的控制流程。</a:t>
            </a:r>
          </a:p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如下图所示的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_main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函数的图形视图：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A90061-43B6-44D7-9B3D-1484F9B36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871" y="1960141"/>
            <a:ext cx="8586480" cy="407196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694E57D-FAD4-4A94-8FDD-CE00AD1EE073}"/>
              </a:ext>
            </a:extLst>
          </p:cNvPr>
          <p:cNvSpPr/>
          <p:nvPr/>
        </p:nvSpPr>
        <p:spPr>
          <a:xfrm>
            <a:off x="1604839" y="6455995"/>
            <a:ext cx="10513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Yes</a:t>
            </a:r>
            <a:r>
              <a:rPr lang="zh-CN" altLang="en-US" dirty="0"/>
              <a:t>边的箭头默认为绿色，</a:t>
            </a:r>
            <a:r>
              <a:rPr lang="en-US" altLang="zh-CN" dirty="0"/>
              <a:t>No</a:t>
            </a:r>
            <a:r>
              <a:rPr lang="zh-CN" altLang="en-US" dirty="0"/>
              <a:t>边的箭头默认为红色。蓝色箭头表示指向下一个即将执行的块</a:t>
            </a:r>
          </a:p>
        </p:txBody>
      </p:sp>
    </p:spTree>
    <p:extLst>
      <p:ext uri="{BB962C8B-B14F-4D97-AF65-F5344CB8AC3E}">
        <p14:creationId xmlns:p14="http://schemas.microsoft.com/office/powerpoint/2010/main" val="12936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100782" y="591989"/>
            <a:ext cx="10657184" cy="1195215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文本视图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：文本视图则呈现一个程序的完整反汇编代码清单（而在图形模式下一次只能显示一个函数），用户只有通过这个窗口才能查看一个二进制文件的数据部分。如下图所示的文本视图：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33C264D-C39E-454C-8F21-A9E514F1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7047" y="1799986"/>
            <a:ext cx="8501090" cy="41598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2FB9533-112D-4454-9D47-89526ABFD93A}"/>
              </a:ext>
            </a:extLst>
          </p:cNvPr>
          <p:cNvSpPr/>
          <p:nvPr/>
        </p:nvSpPr>
        <p:spPr>
          <a:xfrm>
            <a:off x="596727" y="3016160"/>
            <a:ext cx="280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通常虚拟地址以</a:t>
            </a:r>
            <a:endParaRPr lang="en-US" altLang="zh-CN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[</a:t>
            </a:r>
            <a:r>
              <a:rPr lang="zh-CN" altLang="en-US" b="1" dirty="0"/>
              <a:t>区域名称</a:t>
            </a:r>
            <a:r>
              <a:rPr lang="en-US" altLang="zh-CN" b="1" dirty="0"/>
              <a:t>]</a:t>
            </a:r>
            <a:r>
              <a:rPr lang="zh-CN" altLang="en-US" b="1" dirty="0"/>
              <a:t>：</a:t>
            </a:r>
            <a:r>
              <a:rPr lang="en-US" altLang="zh-CN" b="1" dirty="0"/>
              <a:t>[</a:t>
            </a:r>
            <a:r>
              <a:rPr lang="zh-CN" altLang="en-US" b="1" dirty="0"/>
              <a:t>虚拟地址</a:t>
            </a:r>
            <a:r>
              <a:rPr lang="en-US" altLang="zh-CN" dirty="0"/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这种格式显示，如</a:t>
            </a:r>
            <a:r>
              <a:rPr lang="en-US" altLang="zh-CN" dirty="0"/>
              <a:t>.txt:0040110C0</a:t>
            </a:r>
            <a:r>
              <a:rPr lang="zh-CN" altLang="en-US" dirty="0"/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0B0EF4-22C3-4741-B686-4E1CD1FB5A52}"/>
              </a:ext>
            </a:extLst>
          </p:cNvPr>
          <p:cNvSpPr/>
          <p:nvPr/>
        </p:nvSpPr>
        <p:spPr>
          <a:xfrm>
            <a:off x="596727" y="6317495"/>
            <a:ext cx="11953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实线箭头表示非条件跳转，虚线箭头则表示条件跳转。</a:t>
            </a:r>
            <a:r>
              <a:rPr lang="zh-CN" altLang="en-US" dirty="0"/>
              <a:t>如果一个跳转将控制权交给程序中的某个地址，这时会使用</a:t>
            </a:r>
            <a:r>
              <a:rPr lang="zh-CN" altLang="en-US" b="1" dirty="0"/>
              <a:t>粗线</a:t>
            </a:r>
            <a:r>
              <a:rPr lang="zh-CN" altLang="en-US" dirty="0"/>
              <a:t>，出现这类逆向流程，</a:t>
            </a:r>
            <a:r>
              <a:rPr lang="zh-CN" altLang="en-US" b="1" dirty="0"/>
              <a:t>通常表示程序中存在循环。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5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100783" y="1119102"/>
            <a:ext cx="10657184" cy="1010549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Names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窗口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：列举二进制文件的所有全局名称。名称是指对一个程序虚拟地址的符号描述。 </a:t>
            </a: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Names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窗口显示的名称采用了颜色和字母编码，其编码方案如下：</a:t>
            </a:r>
          </a:p>
          <a:p>
            <a:pPr algn="just"/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8AE2A03-290A-4003-829F-D4F3F52E0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8772" y="2143269"/>
            <a:ext cx="5852967" cy="445187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8CDEF43-335D-4718-B473-E7C17EE01B34}"/>
              </a:ext>
            </a:extLst>
          </p:cNvPr>
          <p:cNvSpPr txBox="1"/>
          <p:nvPr/>
        </p:nvSpPr>
        <p:spPr>
          <a:xfrm>
            <a:off x="1100783" y="637510"/>
            <a:ext cx="10657184" cy="456551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通过菜单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ViewsOpen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subviews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可以打开更多的窗口。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958ACC0-E397-4B01-BF5E-5A432FF84F51}"/>
              </a:ext>
            </a:extLst>
          </p:cNvPr>
          <p:cNvGrpSpPr/>
          <p:nvPr/>
        </p:nvGrpSpPr>
        <p:grpSpPr>
          <a:xfrm>
            <a:off x="609881" y="2493396"/>
            <a:ext cx="1622946" cy="1622946"/>
            <a:chOff x="2716147" y="2106202"/>
            <a:chExt cx="1622946" cy="1622946"/>
          </a:xfrm>
        </p:grpSpPr>
        <p:sp>
          <p:nvSpPr>
            <p:cNvPr id="33" name="is1ide-Oval 8">
              <a:extLst>
                <a:ext uri="{FF2B5EF4-FFF2-40B4-BE49-F238E27FC236}">
                  <a16:creationId xmlns:a16="http://schemas.microsoft.com/office/drawing/2014/main" id="{AF8F15EE-6FAB-45B3-8338-889D0E31309F}"/>
                </a:ext>
              </a:extLst>
            </p:cNvPr>
            <p:cNvSpPr/>
            <p:nvPr/>
          </p:nvSpPr>
          <p:spPr>
            <a:xfrm>
              <a:off x="2716147" y="2106202"/>
              <a:ext cx="1622946" cy="1622946"/>
            </a:xfrm>
            <a:prstGeom prst="ellipse">
              <a:avLst/>
            </a:prstGeom>
            <a:noFill/>
            <a:ln w="12700" cap="flat">
              <a:solidFill>
                <a:srgbClr val="0050A3"/>
              </a:solidFill>
              <a:prstDash val="dash"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4E733B5A-31F1-481F-953A-6A12A834DFD6}"/>
                </a:ext>
              </a:extLst>
            </p:cNvPr>
            <p:cNvGrpSpPr/>
            <p:nvPr/>
          </p:nvGrpSpPr>
          <p:grpSpPr>
            <a:xfrm>
              <a:off x="2828972" y="2219027"/>
              <a:ext cx="1397296" cy="1397296"/>
              <a:chOff x="2696934" y="2774952"/>
              <a:chExt cx="1035027" cy="1035027"/>
            </a:xfrm>
          </p:grpSpPr>
          <p:sp>
            <p:nvSpPr>
              <p:cNvPr id="36" name="is1ide-Oval 8">
                <a:extLst>
                  <a:ext uri="{FF2B5EF4-FFF2-40B4-BE49-F238E27FC236}">
                    <a16:creationId xmlns:a16="http://schemas.microsoft.com/office/drawing/2014/main" id="{D98647EB-CED8-4835-B167-B85C7491B993}"/>
                  </a:ext>
                </a:extLst>
              </p:cNvPr>
              <p:cNvSpPr/>
              <p:nvPr/>
            </p:nvSpPr>
            <p:spPr>
              <a:xfrm>
                <a:off x="2696934" y="2774952"/>
                <a:ext cx="1035027" cy="1035027"/>
              </a:xfrm>
              <a:prstGeom prst="ellipse">
                <a:avLst/>
              </a:prstGeom>
              <a:solidFill>
                <a:srgbClr val="0050A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677A76B-5056-4B24-A81A-96F3D55E72FE}"/>
                  </a:ext>
                </a:extLst>
              </p:cNvPr>
              <p:cNvSpPr/>
              <p:nvPr/>
            </p:nvSpPr>
            <p:spPr>
              <a:xfrm>
                <a:off x="2735143" y="2825933"/>
                <a:ext cx="982167" cy="71191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常规函数</a:t>
                </a: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E20D6CC-46E4-421E-8757-52D4E2B1C584}"/>
              </a:ext>
            </a:extLst>
          </p:cNvPr>
          <p:cNvGrpSpPr/>
          <p:nvPr/>
        </p:nvGrpSpPr>
        <p:grpSpPr>
          <a:xfrm>
            <a:off x="3728667" y="4480087"/>
            <a:ext cx="2238859" cy="2238859"/>
            <a:chOff x="2716147" y="2106202"/>
            <a:chExt cx="1622946" cy="1622946"/>
          </a:xfrm>
        </p:grpSpPr>
        <p:sp>
          <p:nvSpPr>
            <p:cNvPr id="39" name="is1ide-Oval 8">
              <a:extLst>
                <a:ext uri="{FF2B5EF4-FFF2-40B4-BE49-F238E27FC236}">
                  <a16:creationId xmlns:a16="http://schemas.microsoft.com/office/drawing/2014/main" id="{F0E4863B-49FE-427B-9DE2-16CB1A2EC1CE}"/>
                </a:ext>
              </a:extLst>
            </p:cNvPr>
            <p:cNvSpPr/>
            <p:nvPr/>
          </p:nvSpPr>
          <p:spPr>
            <a:xfrm>
              <a:off x="2716147" y="2106202"/>
              <a:ext cx="1622946" cy="1622946"/>
            </a:xfrm>
            <a:prstGeom prst="ellipse">
              <a:avLst/>
            </a:prstGeom>
            <a:noFill/>
            <a:ln w="12700" cap="flat">
              <a:solidFill>
                <a:srgbClr val="0050A3"/>
              </a:solidFill>
              <a:prstDash val="dash"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A62CE63-D1F7-49D6-B15A-114A70BBF6C0}"/>
                </a:ext>
              </a:extLst>
            </p:cNvPr>
            <p:cNvGrpSpPr/>
            <p:nvPr/>
          </p:nvGrpSpPr>
          <p:grpSpPr>
            <a:xfrm>
              <a:off x="2828971" y="2219027"/>
              <a:ext cx="1397296" cy="1397296"/>
              <a:chOff x="2696934" y="2774952"/>
              <a:chExt cx="1035027" cy="1035027"/>
            </a:xfrm>
          </p:grpSpPr>
          <p:sp>
            <p:nvSpPr>
              <p:cNvPr id="41" name="is1ide-Oval 8">
                <a:extLst>
                  <a:ext uri="{FF2B5EF4-FFF2-40B4-BE49-F238E27FC236}">
                    <a16:creationId xmlns:a16="http://schemas.microsoft.com/office/drawing/2014/main" id="{19FC2C4A-F86D-42C7-AF3D-7C0072648D01}"/>
                  </a:ext>
                </a:extLst>
              </p:cNvPr>
              <p:cNvSpPr/>
              <p:nvPr/>
            </p:nvSpPr>
            <p:spPr>
              <a:xfrm>
                <a:off x="2696934" y="2774952"/>
                <a:ext cx="1035027" cy="1035027"/>
              </a:xfrm>
              <a:prstGeom prst="ellipse">
                <a:avLst/>
              </a:prstGeom>
              <a:solidFill>
                <a:srgbClr val="1092F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FA6E82D-AB94-4353-8C30-E2E0DCF4FC14}"/>
                  </a:ext>
                </a:extLst>
              </p:cNvPr>
              <p:cNvSpPr/>
              <p:nvPr/>
            </p:nvSpPr>
            <p:spPr>
              <a:xfrm>
                <a:off x="2784058" y="2827453"/>
                <a:ext cx="858408" cy="8758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</a:p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数据。已命名数据的位置通常表示全局变量</a:t>
                </a: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0AA1AC6-B0CE-4E3C-909A-ADFF6DEA32EC}"/>
              </a:ext>
            </a:extLst>
          </p:cNvPr>
          <p:cNvGrpSpPr/>
          <p:nvPr/>
        </p:nvGrpSpPr>
        <p:grpSpPr>
          <a:xfrm>
            <a:off x="615569" y="4483939"/>
            <a:ext cx="2238859" cy="2238859"/>
            <a:chOff x="2716147" y="2106202"/>
            <a:chExt cx="1622946" cy="1622946"/>
          </a:xfrm>
        </p:grpSpPr>
        <p:sp>
          <p:nvSpPr>
            <p:cNvPr id="44" name="is1ide-Oval 8">
              <a:extLst>
                <a:ext uri="{FF2B5EF4-FFF2-40B4-BE49-F238E27FC236}">
                  <a16:creationId xmlns:a16="http://schemas.microsoft.com/office/drawing/2014/main" id="{67F3BF3B-9FBB-4616-ADC6-0C2D60369F87}"/>
                </a:ext>
              </a:extLst>
            </p:cNvPr>
            <p:cNvSpPr/>
            <p:nvPr/>
          </p:nvSpPr>
          <p:spPr>
            <a:xfrm>
              <a:off x="2716147" y="2106202"/>
              <a:ext cx="1622946" cy="1622946"/>
            </a:xfrm>
            <a:prstGeom prst="ellipse">
              <a:avLst/>
            </a:prstGeom>
            <a:noFill/>
            <a:ln w="12700" cap="flat">
              <a:solidFill>
                <a:srgbClr val="0050A3"/>
              </a:solidFill>
              <a:prstDash val="dash"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902EFEA7-0747-4EEA-AA81-1DD3F8902CE0}"/>
                </a:ext>
              </a:extLst>
            </p:cNvPr>
            <p:cNvGrpSpPr/>
            <p:nvPr/>
          </p:nvGrpSpPr>
          <p:grpSpPr>
            <a:xfrm>
              <a:off x="2828971" y="2219027"/>
              <a:ext cx="1397296" cy="1397296"/>
              <a:chOff x="2696934" y="2774952"/>
              <a:chExt cx="1035027" cy="1035027"/>
            </a:xfrm>
          </p:grpSpPr>
          <p:sp>
            <p:nvSpPr>
              <p:cNvPr id="46" name="is1ide-Oval 8">
                <a:extLst>
                  <a:ext uri="{FF2B5EF4-FFF2-40B4-BE49-F238E27FC236}">
                    <a16:creationId xmlns:a16="http://schemas.microsoft.com/office/drawing/2014/main" id="{84CA5AA9-9AA3-405E-A921-38D6C460C8A3}"/>
                  </a:ext>
                </a:extLst>
              </p:cNvPr>
              <p:cNvSpPr/>
              <p:nvPr/>
            </p:nvSpPr>
            <p:spPr>
              <a:xfrm>
                <a:off x="2696934" y="2774952"/>
                <a:ext cx="1035027" cy="1035027"/>
              </a:xfrm>
              <a:prstGeom prst="ellipse">
                <a:avLst/>
              </a:prstGeom>
              <a:solidFill>
                <a:srgbClr val="1092F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1DEAB73-C40F-4CF3-A4B8-97B2CADBDDAE}"/>
                  </a:ext>
                </a:extLst>
              </p:cNvPr>
              <p:cNvSpPr/>
              <p:nvPr/>
            </p:nvSpPr>
            <p:spPr>
              <a:xfrm>
                <a:off x="2784058" y="2827453"/>
                <a:ext cx="858408" cy="8758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</a:p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导入的名称，通常为共享库导入的函数名称</a:t>
                </a: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DD39C22-29DB-467D-97A1-B46671073CD5}"/>
              </a:ext>
            </a:extLst>
          </p:cNvPr>
          <p:cNvGrpSpPr/>
          <p:nvPr/>
        </p:nvGrpSpPr>
        <p:grpSpPr>
          <a:xfrm>
            <a:off x="4344580" y="2470613"/>
            <a:ext cx="1622946" cy="1622946"/>
            <a:chOff x="2716147" y="2106202"/>
            <a:chExt cx="1622946" cy="1622946"/>
          </a:xfrm>
        </p:grpSpPr>
        <p:sp>
          <p:nvSpPr>
            <p:cNvPr id="49" name="is1ide-Oval 8">
              <a:extLst>
                <a:ext uri="{FF2B5EF4-FFF2-40B4-BE49-F238E27FC236}">
                  <a16:creationId xmlns:a16="http://schemas.microsoft.com/office/drawing/2014/main" id="{B74DAE50-3EDA-49DD-AA4F-47D53BAFCB10}"/>
                </a:ext>
              </a:extLst>
            </p:cNvPr>
            <p:cNvSpPr/>
            <p:nvPr/>
          </p:nvSpPr>
          <p:spPr>
            <a:xfrm>
              <a:off x="2716147" y="2106202"/>
              <a:ext cx="1622946" cy="1622946"/>
            </a:xfrm>
            <a:prstGeom prst="ellipse">
              <a:avLst/>
            </a:prstGeom>
            <a:noFill/>
            <a:ln w="12700" cap="flat">
              <a:solidFill>
                <a:srgbClr val="0050A3"/>
              </a:solidFill>
              <a:prstDash val="dash"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B7A9861-87ED-4E6C-8375-D258A09FEA25}"/>
                </a:ext>
              </a:extLst>
            </p:cNvPr>
            <p:cNvGrpSpPr/>
            <p:nvPr/>
          </p:nvGrpSpPr>
          <p:grpSpPr>
            <a:xfrm>
              <a:off x="2828972" y="2219027"/>
              <a:ext cx="1404918" cy="1397296"/>
              <a:chOff x="2696934" y="2774952"/>
              <a:chExt cx="1040673" cy="1035027"/>
            </a:xfrm>
          </p:grpSpPr>
          <p:sp>
            <p:nvSpPr>
              <p:cNvPr id="51" name="is1ide-Oval 8">
                <a:extLst>
                  <a:ext uri="{FF2B5EF4-FFF2-40B4-BE49-F238E27FC236}">
                    <a16:creationId xmlns:a16="http://schemas.microsoft.com/office/drawing/2014/main" id="{E1D16F69-0691-46A9-8B89-5598328B332E}"/>
                  </a:ext>
                </a:extLst>
              </p:cNvPr>
              <p:cNvSpPr/>
              <p:nvPr/>
            </p:nvSpPr>
            <p:spPr>
              <a:xfrm>
                <a:off x="2696934" y="2774952"/>
                <a:ext cx="1035027" cy="1035027"/>
              </a:xfrm>
              <a:prstGeom prst="ellipse">
                <a:avLst/>
              </a:prstGeom>
              <a:solidFill>
                <a:srgbClr val="0050A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0216A27-DBC8-42D2-960C-98218B88804E}"/>
                  </a:ext>
                </a:extLst>
              </p:cNvPr>
              <p:cNvSpPr/>
              <p:nvPr/>
            </p:nvSpPr>
            <p:spPr>
              <a:xfrm>
                <a:off x="2755440" y="2839709"/>
                <a:ext cx="982167" cy="71191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库函数</a:t>
                </a: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00AF23E-0122-413B-AA1B-BF2CD79E1655}"/>
              </a:ext>
            </a:extLst>
          </p:cNvPr>
          <p:cNvGrpSpPr/>
          <p:nvPr/>
        </p:nvGrpSpPr>
        <p:grpSpPr>
          <a:xfrm>
            <a:off x="2481490" y="2470613"/>
            <a:ext cx="1647878" cy="1631216"/>
            <a:chOff x="2716147" y="2106202"/>
            <a:chExt cx="1622946" cy="1622946"/>
          </a:xfrm>
        </p:grpSpPr>
        <p:sp>
          <p:nvSpPr>
            <p:cNvPr id="54" name="is1ide-Oval 8">
              <a:extLst>
                <a:ext uri="{FF2B5EF4-FFF2-40B4-BE49-F238E27FC236}">
                  <a16:creationId xmlns:a16="http://schemas.microsoft.com/office/drawing/2014/main" id="{BCE84052-A16E-4A00-ABFF-CA657966AB55}"/>
                </a:ext>
              </a:extLst>
            </p:cNvPr>
            <p:cNvSpPr/>
            <p:nvPr/>
          </p:nvSpPr>
          <p:spPr>
            <a:xfrm>
              <a:off x="2716147" y="2106202"/>
              <a:ext cx="1622946" cy="1622946"/>
            </a:xfrm>
            <a:prstGeom prst="ellipse">
              <a:avLst/>
            </a:prstGeom>
            <a:noFill/>
            <a:ln w="12700" cap="flat">
              <a:solidFill>
                <a:srgbClr val="0050A3"/>
              </a:solidFill>
              <a:prstDash val="dash"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00AF36B-BD51-4116-9CCC-17890EF44D12}"/>
                </a:ext>
              </a:extLst>
            </p:cNvPr>
            <p:cNvGrpSpPr/>
            <p:nvPr/>
          </p:nvGrpSpPr>
          <p:grpSpPr>
            <a:xfrm>
              <a:off x="2827371" y="2219026"/>
              <a:ext cx="1397296" cy="1397297"/>
              <a:chOff x="2695749" y="2774949"/>
              <a:chExt cx="1035027" cy="1035027"/>
            </a:xfrm>
          </p:grpSpPr>
          <p:sp>
            <p:nvSpPr>
              <p:cNvPr id="56" name="is1ide-Oval 8">
                <a:extLst>
                  <a:ext uri="{FF2B5EF4-FFF2-40B4-BE49-F238E27FC236}">
                    <a16:creationId xmlns:a16="http://schemas.microsoft.com/office/drawing/2014/main" id="{0F90B2ED-5056-47E0-B66A-AD25CE68BDCE}"/>
                  </a:ext>
                </a:extLst>
              </p:cNvPr>
              <p:cNvSpPr/>
              <p:nvPr/>
            </p:nvSpPr>
            <p:spPr>
              <a:xfrm>
                <a:off x="2695749" y="2774949"/>
                <a:ext cx="1035027" cy="1035027"/>
              </a:xfrm>
              <a:prstGeom prst="ellipse">
                <a:avLst/>
              </a:prstGeom>
              <a:solidFill>
                <a:srgbClr val="1092F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EE41F2B-C38D-405B-9E7D-494B129D4BEF}"/>
                  </a:ext>
                </a:extLst>
              </p:cNvPr>
              <p:cNvSpPr/>
              <p:nvPr/>
            </p:nvSpPr>
            <p:spPr>
              <a:xfrm>
                <a:off x="2784058" y="2869431"/>
                <a:ext cx="858408" cy="8738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</a:p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字符串数据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380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9913471-79C0-4B60-AFDA-9776520A54ED}"/>
              </a:ext>
            </a:extLst>
          </p:cNvPr>
          <p:cNvGrpSpPr/>
          <p:nvPr/>
        </p:nvGrpSpPr>
        <p:grpSpPr>
          <a:xfrm>
            <a:off x="1230579" y="1744117"/>
            <a:ext cx="10926785" cy="4147165"/>
            <a:chOff x="1263230" y="1989440"/>
            <a:chExt cx="10332290" cy="331057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5E3EC1C-74FC-4C48-9D84-DA52DC0FBCE8}"/>
                </a:ext>
              </a:extLst>
            </p:cNvPr>
            <p:cNvSpPr/>
            <p:nvPr/>
          </p:nvSpPr>
          <p:spPr>
            <a:xfrm>
              <a:off x="1263230" y="1989440"/>
              <a:ext cx="10332290" cy="3067045"/>
            </a:xfrm>
            <a:prstGeom prst="roundRect">
              <a:avLst/>
            </a:prstGeom>
            <a:solidFill>
              <a:srgbClr val="0050A3"/>
            </a:solidFill>
            <a:ln w="12700">
              <a:solidFill>
                <a:schemeClr val="bg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38C6252-55B6-42CE-98FC-347733AE6A0C}"/>
                </a:ext>
              </a:extLst>
            </p:cNvPr>
            <p:cNvSpPr/>
            <p:nvPr/>
          </p:nvSpPr>
          <p:spPr>
            <a:xfrm>
              <a:off x="1676847" y="2503154"/>
              <a:ext cx="9505056" cy="27968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显示从</a:t>
              </a:r>
              <a:r>
                <a:rPr lang="zh-CN" altLang="en-US" sz="2400" b="1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二进制文件中提取出的字符串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，以及每个字符串所在的地址。与双击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Names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窗口中的名称得到的结果类似，双击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Strings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窗口中的任何字符串，反汇编窗口将跳转到该字符串所在的地址。将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Strings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窗口与交叉引用结合，可以迅速定义感兴趣的字符串，并追踪到程序中任何引用该字符串的位置。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43BA916-C59E-4719-AC9F-356070F947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743" y="4849923"/>
            <a:ext cx="2082717" cy="208271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8CB74F5F-B751-4428-998D-6229214EFA79}"/>
              </a:ext>
            </a:extLst>
          </p:cNvPr>
          <p:cNvGrpSpPr/>
          <p:nvPr/>
        </p:nvGrpSpPr>
        <p:grpSpPr>
          <a:xfrm>
            <a:off x="596727" y="875216"/>
            <a:ext cx="2602153" cy="508861"/>
            <a:chOff x="1420106" y="1402730"/>
            <a:chExt cx="2602153" cy="508861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2" name="Round Same Side Corner Rectangle 29">
              <a:extLst>
                <a:ext uri="{FF2B5EF4-FFF2-40B4-BE49-F238E27FC236}">
                  <a16:creationId xmlns:a16="http://schemas.microsoft.com/office/drawing/2014/main" id="{82128E17-85A9-44D7-89FD-4DB9B57C2EDE}"/>
                </a:ext>
              </a:extLst>
            </p:cNvPr>
            <p:cNvSpPr/>
            <p:nvPr/>
          </p:nvSpPr>
          <p:spPr>
            <a:xfrm rot="5400000">
              <a:off x="2753800" y="643131"/>
              <a:ext cx="508859" cy="20280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" name="Round Same Side Corner Rectangle 45">
              <a:extLst>
                <a:ext uri="{FF2B5EF4-FFF2-40B4-BE49-F238E27FC236}">
                  <a16:creationId xmlns:a16="http://schemas.microsoft.com/office/drawing/2014/main" id="{91528D65-56E5-45E4-9360-43B9272A43D0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" name="Rectangle 62">
              <a:extLst>
                <a:ext uri="{FF2B5EF4-FFF2-40B4-BE49-F238E27FC236}">
                  <a16:creationId xmlns:a16="http://schemas.microsoft.com/office/drawing/2014/main" id="{F77BF572-D6BF-486C-8EE1-4F48A7684533}"/>
                </a:ext>
              </a:extLst>
            </p:cNvPr>
            <p:cNvSpPr/>
            <p:nvPr/>
          </p:nvSpPr>
          <p:spPr>
            <a:xfrm>
              <a:off x="2053958" y="1402731"/>
              <a:ext cx="1968300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Strings</a:t>
              </a:r>
              <a:r>
                <a:rPr lang="zh-CN" altLang="en-US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窗口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5" name="Rectangle 62">
              <a:extLst>
                <a:ext uri="{FF2B5EF4-FFF2-40B4-BE49-F238E27FC236}">
                  <a16:creationId xmlns:a16="http://schemas.microsoft.com/office/drawing/2014/main" id="{BBE2D6AA-FC2E-4D33-9B9F-C3B0991AA5E3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3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9E241B-4002-4B98-89C1-8A6F31F8AFDC}"/>
              </a:ext>
            </a:extLst>
          </p:cNvPr>
          <p:cNvGrpSpPr/>
          <p:nvPr/>
        </p:nvGrpSpPr>
        <p:grpSpPr>
          <a:xfrm>
            <a:off x="596727" y="875216"/>
            <a:ext cx="3744415" cy="508861"/>
            <a:chOff x="1420106" y="1402730"/>
            <a:chExt cx="3744415" cy="508861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ound Same Side Corner Rectangle 29">
              <a:extLst>
                <a:ext uri="{FF2B5EF4-FFF2-40B4-BE49-F238E27FC236}">
                  <a16:creationId xmlns:a16="http://schemas.microsoft.com/office/drawing/2014/main" id="{96BFC555-EE41-4882-9E9C-F38302277955}"/>
                </a:ext>
              </a:extLst>
            </p:cNvPr>
            <p:cNvSpPr/>
            <p:nvPr/>
          </p:nvSpPr>
          <p:spPr>
            <a:xfrm rot="5400000">
              <a:off x="3174334" y="-78596"/>
              <a:ext cx="501921" cy="347845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Round Same Side Corner Rectangle 45">
              <a:extLst>
                <a:ext uri="{FF2B5EF4-FFF2-40B4-BE49-F238E27FC236}">
                  <a16:creationId xmlns:a16="http://schemas.microsoft.com/office/drawing/2014/main" id="{49548CF4-F5ED-453A-8EAE-03CF189BF9E2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60CBC169-D7C3-4AE3-A416-02D9691CFC6C}"/>
                </a:ext>
              </a:extLst>
            </p:cNvPr>
            <p:cNvSpPr/>
            <p:nvPr/>
          </p:nvSpPr>
          <p:spPr>
            <a:xfrm>
              <a:off x="2084482" y="1402731"/>
              <a:ext cx="3080039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Function name</a:t>
              </a:r>
              <a:r>
                <a:rPr lang="zh-CN" altLang="en-US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窗口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3" name="Rectangle 62">
              <a:extLst>
                <a:ext uri="{FF2B5EF4-FFF2-40B4-BE49-F238E27FC236}">
                  <a16:creationId xmlns:a16="http://schemas.microsoft.com/office/drawing/2014/main" id="{1717B442-F931-413A-8438-D2B489082620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100781" y="1614787"/>
            <a:ext cx="10657184" cy="825883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该窗口显示所有的函数。点击函数名称，可以快速导航到反汇编视图中的该函数区域。该窗口中的条目如下：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C0F91AE-3150-4A4F-BE5C-5BD47F5BEB70}"/>
              </a:ext>
            </a:extLst>
          </p:cNvPr>
          <p:cNvSpPr/>
          <p:nvPr/>
        </p:nvSpPr>
        <p:spPr>
          <a:xfrm>
            <a:off x="2482739" y="4855148"/>
            <a:ext cx="7893271" cy="1190341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这一行信息指出：用户可以在二进制文件中虚拟地址为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00401040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.text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部分中找到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_main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函数，该函数长度为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0x50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字节。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70CEA2B-3299-4A86-9D98-4F4BF27E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9642" y="3021154"/>
            <a:ext cx="10879461" cy="11903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5884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9E241B-4002-4B98-89C1-8A6F31F8AFDC}"/>
              </a:ext>
            </a:extLst>
          </p:cNvPr>
          <p:cNvGrpSpPr/>
          <p:nvPr/>
        </p:nvGrpSpPr>
        <p:grpSpPr>
          <a:xfrm>
            <a:off x="596727" y="875216"/>
            <a:ext cx="3744415" cy="508861"/>
            <a:chOff x="1420106" y="1402730"/>
            <a:chExt cx="3744415" cy="508861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ound Same Side Corner Rectangle 29">
              <a:extLst>
                <a:ext uri="{FF2B5EF4-FFF2-40B4-BE49-F238E27FC236}">
                  <a16:creationId xmlns:a16="http://schemas.microsoft.com/office/drawing/2014/main" id="{96BFC555-EE41-4882-9E9C-F38302277955}"/>
                </a:ext>
              </a:extLst>
            </p:cNvPr>
            <p:cNvSpPr/>
            <p:nvPr/>
          </p:nvSpPr>
          <p:spPr>
            <a:xfrm rot="5400000">
              <a:off x="3174334" y="-78596"/>
              <a:ext cx="501921" cy="347845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Round Same Side Corner Rectangle 45">
              <a:extLst>
                <a:ext uri="{FF2B5EF4-FFF2-40B4-BE49-F238E27FC236}">
                  <a16:creationId xmlns:a16="http://schemas.microsoft.com/office/drawing/2014/main" id="{49548CF4-F5ED-453A-8EAE-03CF189BF9E2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60CBC169-D7C3-4AE3-A416-02D9691CFC6C}"/>
                </a:ext>
              </a:extLst>
            </p:cNvPr>
            <p:cNvSpPr/>
            <p:nvPr/>
          </p:nvSpPr>
          <p:spPr>
            <a:xfrm>
              <a:off x="2084482" y="1402731"/>
              <a:ext cx="3080039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Function call</a:t>
              </a:r>
              <a:r>
                <a:rPr lang="zh-CN" altLang="en-US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窗口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3" name="Rectangle 62">
              <a:extLst>
                <a:ext uri="{FF2B5EF4-FFF2-40B4-BE49-F238E27FC236}">
                  <a16:creationId xmlns:a16="http://schemas.microsoft.com/office/drawing/2014/main" id="{1717B442-F931-413A-8438-D2B489082620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261103" y="1782376"/>
            <a:ext cx="10657184" cy="456551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函数调用（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Function call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）窗口将显示所有函数的调用关系。如下图：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80F165B-DE4D-43D7-85F8-DA65CFC3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4812" y="2464197"/>
            <a:ext cx="10129126" cy="36004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090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595739" y="837929"/>
            <a:ext cx="3667280" cy="474140"/>
            <a:chOff x="5071056" y="837929"/>
            <a:chExt cx="2716641" cy="474140"/>
          </a:xfrm>
        </p:grpSpPr>
        <p:cxnSp>
          <p:nvCxnSpPr>
            <p:cNvPr id="55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071056" y="837929"/>
              <a:ext cx="27166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文件格式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9913471-79C0-4B60-AFDA-9776520A54ED}"/>
              </a:ext>
            </a:extLst>
          </p:cNvPr>
          <p:cNvGrpSpPr/>
          <p:nvPr/>
        </p:nvGrpSpPr>
        <p:grpSpPr>
          <a:xfrm>
            <a:off x="884759" y="1456091"/>
            <a:ext cx="10945216" cy="4898425"/>
            <a:chOff x="1263230" y="1989440"/>
            <a:chExt cx="10332290" cy="33843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5E3EC1C-74FC-4C48-9D84-DA52DC0FBCE8}"/>
                </a:ext>
              </a:extLst>
            </p:cNvPr>
            <p:cNvSpPr/>
            <p:nvPr/>
          </p:nvSpPr>
          <p:spPr>
            <a:xfrm>
              <a:off x="1263230" y="1989440"/>
              <a:ext cx="10332290" cy="3384373"/>
            </a:xfrm>
            <a:prstGeom prst="roundRect">
              <a:avLst/>
            </a:prstGeom>
            <a:solidFill>
              <a:srgbClr val="0050A3"/>
            </a:solidFill>
            <a:ln w="12700">
              <a:solidFill>
                <a:schemeClr val="bg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38C6252-55B6-42CE-98FC-347733AE6A0C}"/>
                </a:ext>
              </a:extLst>
            </p:cNvPr>
            <p:cNvSpPr/>
            <p:nvPr/>
          </p:nvSpPr>
          <p:spPr>
            <a:xfrm>
              <a:off x="1551262" y="2077604"/>
              <a:ext cx="9432478" cy="3125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可执行文件之所以可以被操作系统加载且运行，是因为它们遵循相同的规范。</a:t>
              </a:r>
              <a:r>
                <a:rPr lang="en-US" altLang="zh-CN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Portable Executable</a:t>
              </a:r>
              <a:r>
                <a:rPr lang="zh-CN" altLang="en-US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）是</a:t>
              </a:r>
              <a:r>
                <a:rPr lang="en-US" altLang="zh-CN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Win32</a:t>
              </a:r>
              <a:r>
                <a:rPr lang="zh-CN" altLang="en-US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平台下可执行文件遵守的数据格式。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常见的可执行文件（</a:t>
              </a:r>
              <a:r>
                <a:rPr lang="zh-CN" altLang="en-US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如“*</a:t>
              </a:r>
              <a:r>
                <a:rPr lang="en-US" altLang="zh-CN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.exe</a:t>
              </a:r>
              <a:r>
                <a:rPr lang="en-US" altLang="zh-CN" sz="24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”</a:t>
              </a:r>
              <a:r>
                <a:rPr lang="zh-CN" altLang="en-US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文件和“*</a:t>
              </a:r>
              <a:r>
                <a:rPr lang="en-US" altLang="zh-CN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en-US" altLang="zh-CN" sz="2400" dirty="0" err="1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dll</a:t>
              </a:r>
              <a:r>
                <a:rPr lang="en-US" altLang="zh-CN" sz="24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”</a:t>
              </a:r>
              <a:r>
                <a:rPr lang="zh-CN" altLang="en-US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）都是典型的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文件。</a:t>
              </a:r>
              <a:b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</a:b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一个可执行文件不光包含了二进制机器码，还会自带许多其他信息，如字符串、菜单、图标、位图、字体等。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文件格式规定了所有的这些信息在可执行文件中如何组织。</a:t>
              </a:r>
              <a:r>
                <a:rPr lang="zh-CN" altLang="en-US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在程序被执行时，操作系统会按照</a:t>
              </a:r>
              <a:r>
                <a:rPr lang="en-US" altLang="zh-CN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文件格式的约定去相应的地方准确地定位各种类型的资源，并分别装入内存的不同区域。 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43BA916-C59E-4719-AC9F-356070F947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31" y="4998503"/>
            <a:ext cx="2088084" cy="20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6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9E241B-4002-4B98-89C1-8A6F31F8AFDC}"/>
              </a:ext>
            </a:extLst>
          </p:cNvPr>
          <p:cNvGrpSpPr/>
          <p:nvPr/>
        </p:nvGrpSpPr>
        <p:grpSpPr>
          <a:xfrm>
            <a:off x="596727" y="875216"/>
            <a:ext cx="3744415" cy="508861"/>
            <a:chOff x="1420106" y="1402730"/>
            <a:chExt cx="3744415" cy="508861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ound Same Side Corner Rectangle 29">
              <a:extLst>
                <a:ext uri="{FF2B5EF4-FFF2-40B4-BE49-F238E27FC236}">
                  <a16:creationId xmlns:a16="http://schemas.microsoft.com/office/drawing/2014/main" id="{96BFC555-EE41-4882-9E9C-F38302277955}"/>
                </a:ext>
              </a:extLst>
            </p:cNvPr>
            <p:cNvSpPr/>
            <p:nvPr/>
          </p:nvSpPr>
          <p:spPr>
            <a:xfrm rot="5400000">
              <a:off x="3174334" y="-78596"/>
              <a:ext cx="501921" cy="347845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Round Same Side Corner Rectangle 45">
              <a:extLst>
                <a:ext uri="{FF2B5EF4-FFF2-40B4-BE49-F238E27FC236}">
                  <a16:creationId xmlns:a16="http://schemas.microsoft.com/office/drawing/2014/main" id="{49548CF4-F5ED-453A-8EAE-03CF189BF9E2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60CBC169-D7C3-4AE3-A416-02D9691CFC6C}"/>
                </a:ext>
              </a:extLst>
            </p:cNvPr>
            <p:cNvSpPr/>
            <p:nvPr/>
          </p:nvSpPr>
          <p:spPr>
            <a:xfrm>
              <a:off x="2084482" y="1402731"/>
              <a:ext cx="3080039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反编译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3" name="Rectangle 62">
              <a:extLst>
                <a:ext uri="{FF2B5EF4-FFF2-40B4-BE49-F238E27FC236}">
                  <a16:creationId xmlns:a16="http://schemas.microsoft.com/office/drawing/2014/main" id="{1717B442-F931-413A-8438-D2B489082620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261103" y="1782376"/>
            <a:ext cx="10657184" cy="1195215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新版本的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增加了反编译功能，加强了分析能力。</a:t>
            </a:r>
          </a:p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IDA View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窗口下制定汇编代码，按快捷键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会将当前所在位置的汇编代码编译成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C/C++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形式的代码，并在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Pseudocode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窗口中显示，如下图所示。</a:t>
            </a:r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59" y="3256285"/>
            <a:ext cx="7520740" cy="348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88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79E949-8E7B-4F39-8616-82DD15C341F1}"/>
              </a:ext>
            </a:extLst>
          </p:cNvPr>
          <p:cNvSpPr txBox="1"/>
          <p:nvPr/>
        </p:nvSpPr>
        <p:spPr>
          <a:xfrm>
            <a:off x="-19075" y="0"/>
            <a:ext cx="12858750" cy="723265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E92EDB-00D5-4896-B9F4-C5D71C6AF29E}"/>
              </a:ext>
            </a:extLst>
          </p:cNvPr>
          <p:cNvSpPr/>
          <p:nvPr/>
        </p:nvSpPr>
        <p:spPr>
          <a:xfrm>
            <a:off x="956767" y="3108493"/>
            <a:ext cx="11377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知识点四：</a:t>
            </a:r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文件代码注入示例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986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9E241B-4002-4B98-89C1-8A6F31F8AFDC}"/>
              </a:ext>
            </a:extLst>
          </p:cNvPr>
          <p:cNvGrpSpPr/>
          <p:nvPr/>
        </p:nvGrpSpPr>
        <p:grpSpPr>
          <a:xfrm>
            <a:off x="596727" y="875216"/>
            <a:ext cx="5112568" cy="508861"/>
            <a:chOff x="1420106" y="1402730"/>
            <a:chExt cx="3744415" cy="508861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ound Same Side Corner Rectangle 29">
              <a:extLst>
                <a:ext uri="{FF2B5EF4-FFF2-40B4-BE49-F238E27FC236}">
                  <a16:creationId xmlns:a16="http://schemas.microsoft.com/office/drawing/2014/main" id="{96BFC555-EE41-4882-9E9C-F38302277955}"/>
                </a:ext>
              </a:extLst>
            </p:cNvPr>
            <p:cNvSpPr/>
            <p:nvPr/>
          </p:nvSpPr>
          <p:spPr>
            <a:xfrm rot="5400000">
              <a:off x="3174334" y="-78596"/>
              <a:ext cx="501921" cy="347845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Round Same Side Corner Rectangle 45">
              <a:extLst>
                <a:ext uri="{FF2B5EF4-FFF2-40B4-BE49-F238E27FC236}">
                  <a16:creationId xmlns:a16="http://schemas.microsoft.com/office/drawing/2014/main" id="{49548CF4-F5ED-453A-8EAE-03CF189BF9E2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60CBC169-D7C3-4AE3-A416-02D9691CFC6C}"/>
                </a:ext>
              </a:extLst>
            </p:cNvPr>
            <p:cNvSpPr/>
            <p:nvPr/>
          </p:nvSpPr>
          <p:spPr>
            <a:xfrm>
              <a:off x="2084482" y="1402731"/>
              <a:ext cx="3080039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演示内容及实验环境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3" name="Rectangle 62">
              <a:extLst>
                <a:ext uri="{FF2B5EF4-FFF2-40B4-BE49-F238E27FC236}">
                  <a16:creationId xmlns:a16="http://schemas.microsoft.com/office/drawing/2014/main" id="{1717B442-F931-413A-8438-D2B489082620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261103" y="1782376"/>
            <a:ext cx="10657184" cy="3965204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文件输入表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实现代码注入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：让目标程序运行之前，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先运行我们注入的代码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，注入的代码将运行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文件输入表里包含的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 XP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下的扫雷程序，使用的工具包括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OllyDBG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LordPE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扫雷游戏程序位置：在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下找到附件里的扫雷游戏，右键属性可以看到具体文件的位置，即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C:\WINDOWS\system32\winmine.exe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782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616798" y="591989"/>
            <a:ext cx="3625157" cy="474140"/>
            <a:chOff x="5202512" y="837929"/>
            <a:chExt cx="2453727" cy="474140"/>
          </a:xfrm>
        </p:grpSpPr>
        <p:cxnSp>
          <p:nvCxnSpPr>
            <p:cNvPr id="9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232501" y="837929"/>
              <a:ext cx="23937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OllyDBG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打开扫雷程序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47" y="1210145"/>
            <a:ext cx="9433048" cy="36850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8775" y="5074750"/>
            <a:ext cx="105131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程序会停下来，自动停下来的这一行代码位置就是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程序入口点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。可以通过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LordPE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文件来查看，得知程序入口点的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RVA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0x00003E21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，同时也可以看到装载基址是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0x01000000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（扫雷程序是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语言编写）；也可以通过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右侧寄存器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EIP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0x01003E21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可以观察到注释信息里，提示是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ModuleEntryPoint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反汇编区域继续往下翻页，可以看到相关的导入表动态链接库及其相关函数的信息。</a:t>
            </a:r>
          </a:p>
        </p:txBody>
      </p:sp>
    </p:spTree>
    <p:extLst>
      <p:ext uri="{BB962C8B-B14F-4D97-AF65-F5344CB8AC3E}">
        <p14:creationId xmlns:p14="http://schemas.microsoft.com/office/powerpoint/2010/main" val="122068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182608" y="591989"/>
            <a:ext cx="4493538" cy="474140"/>
            <a:chOff x="4908626" y="837929"/>
            <a:chExt cx="3041500" cy="474140"/>
          </a:xfrm>
        </p:grpSpPr>
        <p:cxnSp>
          <p:nvCxnSpPr>
            <p:cNvPr id="9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4908626" y="837929"/>
              <a:ext cx="30415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在空白代码区编写要注入的代码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72792" y="1528093"/>
            <a:ext cx="105131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在代码区可以找到大量的空白代码区域，如果我们</a:t>
            </a:r>
            <a:r>
              <a:rPr lang="zh-CN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往这里头植入代码，直接修改</a:t>
            </a:r>
            <a:r>
              <a:rPr lang="en-US" altLang="zh-CN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文件相关跳转地址（入口点或特定函数的</a:t>
            </a:r>
            <a:r>
              <a:rPr lang="en-US" altLang="zh-CN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IAT</a:t>
            </a:r>
            <a:r>
              <a:rPr lang="zh-CN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的跳转地址），就可以实现相关的植入代码的执行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本实验：演示让扫雷程序运行之前，先运行我们注入的代码，注入的代码将调用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文件输入表里包含的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MessageBox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函数，弹出对话框，显示相关信息。</a:t>
            </a:r>
            <a:endParaRPr lang="zh-CN" altLang="en-US" sz="2400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3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616797" y="591989"/>
            <a:ext cx="3625157" cy="474140"/>
            <a:chOff x="5202512" y="837929"/>
            <a:chExt cx="2453727" cy="474140"/>
          </a:xfrm>
        </p:grpSpPr>
        <p:cxnSp>
          <p:nvCxnSpPr>
            <p:cNvPr id="9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533596" y="837929"/>
              <a:ext cx="17915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 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编辑和注入代码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72791" y="1240061"/>
            <a:ext cx="10513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MSDN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MessageBox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函数的解释如下：</a:t>
            </a:r>
            <a:endParaRPr lang="zh-CN" altLang="en-US" sz="2400" u="sng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30111"/>
              </p:ext>
            </p:extLst>
          </p:nvPr>
        </p:nvGraphicFramePr>
        <p:xfrm>
          <a:off x="2576947" y="1888133"/>
          <a:ext cx="7704856" cy="2286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7704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int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MessageBox</a:t>
                      </a:r>
                      <a:r>
                        <a:rPr lang="en-US" sz="2000" kern="100" dirty="0">
                          <a:effectLst/>
                        </a:rPr>
                        <a:t>(</a:t>
                      </a:r>
                      <a:endParaRPr lang="zh-CN" sz="2000" kern="100" dirty="0">
                        <a:effectLst/>
                      </a:endParaRPr>
                    </a:p>
                    <a:p>
                      <a:pPr indent="2667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HWND </a:t>
                      </a:r>
                      <a:r>
                        <a:rPr lang="en-US" sz="2000" kern="100" dirty="0" err="1">
                          <a:effectLst/>
                        </a:rPr>
                        <a:t>hWnd</a:t>
                      </a:r>
                      <a:r>
                        <a:rPr lang="en-US" sz="2000" kern="100" dirty="0">
                          <a:effectLst/>
                        </a:rPr>
                        <a:t>,          // handle to owner window</a:t>
                      </a:r>
                      <a:endParaRPr lang="zh-CN" sz="2000" kern="100" dirty="0">
                        <a:effectLst/>
                      </a:endParaRPr>
                    </a:p>
                    <a:p>
                      <a:pPr indent="2667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LPCTSTR </a:t>
                      </a:r>
                      <a:r>
                        <a:rPr lang="en-US" sz="2000" kern="100" dirty="0" err="1">
                          <a:effectLst/>
                        </a:rPr>
                        <a:t>lpText</a:t>
                      </a:r>
                      <a:r>
                        <a:rPr lang="en-US" sz="2000" kern="100" dirty="0">
                          <a:effectLst/>
                        </a:rPr>
                        <a:t>,        // text in message box</a:t>
                      </a:r>
                      <a:endParaRPr lang="zh-CN" sz="2000" kern="100" dirty="0">
                        <a:effectLst/>
                      </a:endParaRPr>
                    </a:p>
                    <a:p>
                      <a:pPr indent="2667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LPCTSTR </a:t>
                      </a:r>
                      <a:r>
                        <a:rPr lang="en-US" sz="2000" kern="100" dirty="0" err="1">
                          <a:effectLst/>
                        </a:rPr>
                        <a:t>lpCaption</a:t>
                      </a:r>
                      <a:r>
                        <a:rPr lang="en-US" sz="2000" kern="100" dirty="0">
                          <a:effectLst/>
                        </a:rPr>
                        <a:t>,     // message box title</a:t>
                      </a:r>
                      <a:endParaRPr lang="zh-CN" sz="2000" kern="100" dirty="0">
                        <a:effectLst/>
                      </a:endParaRPr>
                    </a:p>
                    <a:p>
                      <a:pPr indent="2667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UINT </a:t>
                      </a:r>
                      <a:r>
                        <a:rPr lang="en-US" sz="2000" kern="100" dirty="0" err="1">
                          <a:effectLst/>
                        </a:rPr>
                        <a:t>uType</a:t>
                      </a:r>
                      <a:r>
                        <a:rPr lang="en-US" sz="2000" kern="100" dirty="0">
                          <a:effectLst/>
                        </a:rPr>
                        <a:t>            // message box style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);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163273" y="4264397"/>
            <a:ext cx="10657184" cy="2669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hWind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：消息框所属窗口的句柄，如果为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，消息框则不属于任何窗口。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lpTex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：字符串指针，所指字符串会在消息框中显示。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lpCaption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：字符串指针，所指字符串将成为消息框的标题。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uType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：消息框的风格（单按钮、多按钮等），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代表默认风格。</a:t>
            </a:r>
            <a:endParaRPr lang="en-US" altLang="zh-CN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en-US" altLang="zh-CN" sz="12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系统中并不存在真正的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MessageBox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函数，调用最终都将由系统按照参数中的字符串的类型选择“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A”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类函数（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）或者“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W”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类函数（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UNICODE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）调用，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我们使用</a:t>
            </a:r>
            <a:r>
              <a:rPr lang="en-US" altLang="zh-CN" sz="2000" b="1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MessageBoxA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8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616797" y="591989"/>
            <a:ext cx="3625157" cy="474140"/>
            <a:chOff x="5202512" y="837929"/>
            <a:chExt cx="2453727" cy="474140"/>
          </a:xfrm>
        </p:grpSpPr>
        <p:cxnSp>
          <p:nvCxnSpPr>
            <p:cNvPr id="9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637757" y="837929"/>
              <a:ext cx="15832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编辑和注入代码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72791" y="1240061"/>
            <a:ext cx="105131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计划注入的代码功能为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：弹出对话框，显示“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You are Injected!”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首先，要构造相关的字符串，然后，构造函数调用的相关汇编代码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在代码空白区域每一行位置，点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鼠标右键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二进制编辑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（不同的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OllyDBG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版本可能稍有差异）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895" y="4276314"/>
            <a:ext cx="8482125" cy="24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616797" y="591989"/>
            <a:ext cx="3625157" cy="474140"/>
            <a:chOff x="5202512" y="837929"/>
            <a:chExt cx="2453727" cy="474140"/>
          </a:xfrm>
        </p:grpSpPr>
        <p:cxnSp>
          <p:nvCxnSpPr>
            <p:cNvPr id="9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637757" y="837929"/>
              <a:ext cx="15832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编辑和注入代码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72791" y="1240061"/>
            <a:ext cx="105131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在弹出的编辑界面里，输入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 Inject”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，将“保持代码空间大小”去掉选中状态，状态如下：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按快捷键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CTRL+A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（分析），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显示为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码。再加入另外一条语句“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You are Injected!”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：</a:t>
            </a:r>
          </a:p>
        </p:txBody>
      </p:sp>
      <p:pic>
        <p:nvPicPr>
          <p:cNvPr id="921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1888133"/>
            <a:ext cx="720271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46" y="5179557"/>
            <a:ext cx="9207295" cy="132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74" y="2529784"/>
            <a:ext cx="35210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4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616797" y="591989"/>
            <a:ext cx="3625157" cy="474140"/>
            <a:chOff x="5202512" y="837929"/>
            <a:chExt cx="2453727" cy="474140"/>
          </a:xfrm>
        </p:grpSpPr>
        <p:cxnSp>
          <p:nvCxnSpPr>
            <p:cNvPr id="9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637757" y="837929"/>
              <a:ext cx="15832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编辑和注入代码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72791" y="1240061"/>
            <a:ext cx="1051316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上面的每个语句后面都留了一行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。因为，字符串后面是需要结束符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接下来，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构造函数调用的代码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，包括：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dirty="0"/>
              <a:t>注意，直接双击要修改的当前行，就进入修改汇编代码的状态，如下：</a:t>
            </a:r>
          </a:p>
          <a:p>
            <a:pPr algn="just"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663817"/>
              </p:ext>
            </p:extLst>
          </p:nvPr>
        </p:nvGraphicFramePr>
        <p:xfrm>
          <a:off x="1892871" y="2464197"/>
          <a:ext cx="9793088" cy="2286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979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2168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push 0</a:t>
                      </a:r>
                      <a:r>
                        <a:rPr lang="zh-CN" sz="2400" kern="100" dirty="0">
                          <a:effectLst/>
                        </a:rPr>
                        <a:t>（默认风格）</a:t>
                      </a:r>
                      <a:r>
                        <a:rPr lang="en-US" sz="2400" kern="100" dirty="0">
                          <a:effectLst/>
                        </a:rPr>
                        <a:t>; </a:t>
                      </a:r>
                    </a:p>
                    <a:p>
                      <a:pPr indent="2667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push 0x01004AA7</a:t>
                      </a:r>
                      <a:r>
                        <a:rPr lang="zh-CN" sz="2400" kern="100" dirty="0">
                          <a:effectLst/>
                        </a:rPr>
                        <a:t>（标题字符串地址）</a:t>
                      </a:r>
                      <a:r>
                        <a:rPr lang="en-US" sz="2400" kern="100" dirty="0">
                          <a:effectLst/>
                        </a:rPr>
                        <a:t>; </a:t>
                      </a:r>
                    </a:p>
                    <a:p>
                      <a:pPr indent="2667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push 0x01004A9C</a:t>
                      </a:r>
                      <a:r>
                        <a:rPr lang="zh-CN" sz="2400" kern="100" dirty="0">
                          <a:effectLst/>
                        </a:rPr>
                        <a:t>（内容字符串地址）</a:t>
                      </a:r>
                      <a:r>
                        <a:rPr lang="en-US" sz="2400" kern="100" dirty="0">
                          <a:effectLst/>
                        </a:rPr>
                        <a:t>; </a:t>
                      </a:r>
                    </a:p>
                    <a:p>
                      <a:pPr indent="2667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push 0</a:t>
                      </a:r>
                      <a:r>
                        <a:rPr lang="zh-CN" sz="2400" kern="100" dirty="0">
                          <a:effectLst/>
                        </a:rPr>
                        <a:t>（窗口归属）</a:t>
                      </a:r>
                      <a:r>
                        <a:rPr lang="en-US" sz="2400" kern="100" dirty="0">
                          <a:effectLst/>
                        </a:rPr>
                        <a:t>; </a:t>
                      </a:r>
                    </a:p>
                    <a:p>
                      <a:pPr indent="2667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call </a:t>
                      </a:r>
                      <a:r>
                        <a:rPr lang="en-US" sz="2400" kern="100" dirty="0" err="1">
                          <a:effectLst/>
                        </a:rPr>
                        <a:t>MessageBoxA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990" y="5458109"/>
            <a:ext cx="6632833" cy="13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7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616797" y="591989"/>
            <a:ext cx="3625157" cy="474140"/>
            <a:chOff x="5202512" y="837929"/>
            <a:chExt cx="2453727" cy="474140"/>
          </a:xfrm>
        </p:grpSpPr>
        <p:cxnSp>
          <p:nvCxnSpPr>
            <p:cNvPr id="9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637757" y="837929"/>
              <a:ext cx="15832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编辑和注入代码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72791" y="1240061"/>
            <a:ext cx="10513168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我们输入的</a:t>
            </a:r>
            <a:r>
              <a:rPr lang="zh-CN" alt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r>
              <a:rPr lang="en-US" altLang="zh-CN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call </a:t>
            </a:r>
            <a:r>
              <a:rPr lang="en-US" altLang="zh-CN" sz="24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MessageBoxA</a:t>
            </a:r>
            <a:r>
              <a:rPr lang="zh-CN" alt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之所以后面能成功运行，也是因为</a:t>
            </a:r>
            <a:r>
              <a:rPr lang="en-US" altLang="zh-CN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文件的输入表里已经有这个函数的入口地址了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。以上代码完成输入后，结果如下：</a:t>
            </a: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23" y="3184277"/>
            <a:ext cx="10321091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0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100782" y="798360"/>
            <a:ext cx="10657184" cy="825883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文件格式把可执行文件分成若干个数据节（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section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不同的资源被存放在不同的节中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。一个典型的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文件中包含的节如下：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805053A-AACD-4B5A-858A-F41755159678}"/>
              </a:ext>
            </a:extLst>
          </p:cNvPr>
          <p:cNvGrpSpPr/>
          <p:nvPr/>
        </p:nvGrpSpPr>
        <p:grpSpPr>
          <a:xfrm>
            <a:off x="4632571" y="2320181"/>
            <a:ext cx="3593608" cy="3376664"/>
            <a:chOff x="4581211" y="2801439"/>
            <a:chExt cx="3219239" cy="302489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7" name="ïṧḷïḓê-Straight Connector 4">
              <a:extLst>
                <a:ext uri="{FF2B5EF4-FFF2-40B4-BE49-F238E27FC236}">
                  <a16:creationId xmlns:a16="http://schemas.microsoft.com/office/drawing/2014/main" id="{38F9B062-BF5D-4E02-AFE0-F66DE8077428}"/>
                </a:ext>
              </a:extLst>
            </p:cNvPr>
            <p:cNvSpPr/>
            <p:nvPr/>
          </p:nvSpPr>
          <p:spPr>
            <a:xfrm flipH="1" flipV="1">
              <a:off x="5408338" y="3532214"/>
              <a:ext cx="389824" cy="38982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ïṧḷïḓê-Straight Connector 5">
              <a:extLst>
                <a:ext uri="{FF2B5EF4-FFF2-40B4-BE49-F238E27FC236}">
                  <a16:creationId xmlns:a16="http://schemas.microsoft.com/office/drawing/2014/main" id="{77E63C9A-55C1-4E50-98D1-BF63B91B4883}"/>
                </a:ext>
              </a:extLst>
            </p:cNvPr>
            <p:cNvSpPr/>
            <p:nvPr/>
          </p:nvSpPr>
          <p:spPr>
            <a:xfrm flipV="1">
              <a:off x="6583496" y="3531395"/>
              <a:ext cx="389824" cy="38982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i$liḋe-Straight Connector 6">
              <a:extLst>
                <a:ext uri="{FF2B5EF4-FFF2-40B4-BE49-F238E27FC236}">
                  <a16:creationId xmlns:a16="http://schemas.microsoft.com/office/drawing/2014/main" id="{27A4BA7A-E460-45BB-AF20-6BD231FB6006}"/>
                </a:ext>
              </a:extLst>
            </p:cNvPr>
            <p:cNvSpPr/>
            <p:nvPr/>
          </p:nvSpPr>
          <p:spPr>
            <a:xfrm>
              <a:off x="6584314" y="4706553"/>
              <a:ext cx="389824" cy="38982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i$liḋe-Straight Connector 7">
              <a:extLst>
                <a:ext uri="{FF2B5EF4-FFF2-40B4-BE49-F238E27FC236}">
                  <a16:creationId xmlns:a16="http://schemas.microsoft.com/office/drawing/2014/main" id="{49C783AF-81EF-418B-9FB8-DFC60BF1CF4B}"/>
                </a:ext>
              </a:extLst>
            </p:cNvPr>
            <p:cNvSpPr/>
            <p:nvPr/>
          </p:nvSpPr>
          <p:spPr>
            <a:xfrm flipH="1">
              <a:off x="5409157" y="4707371"/>
              <a:ext cx="389824" cy="38982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i$liḋe-Freeform: Shape 21">
              <a:extLst>
                <a:ext uri="{FF2B5EF4-FFF2-40B4-BE49-F238E27FC236}">
                  <a16:creationId xmlns:a16="http://schemas.microsoft.com/office/drawing/2014/main" id="{201749AA-5AD2-46D3-A336-94728C25DE4E}"/>
                </a:ext>
              </a:extLst>
            </p:cNvPr>
            <p:cNvSpPr/>
            <p:nvPr/>
          </p:nvSpPr>
          <p:spPr>
            <a:xfrm rot="18900000">
              <a:off x="4678381" y="2801439"/>
              <a:ext cx="933742" cy="933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9988"/>
                    <a:pt x="0" y="18000"/>
                  </a:cubicBezTo>
                  <a:lnTo>
                    <a:pt x="0" y="3600"/>
                  </a:lnTo>
                  <a:close/>
                </a:path>
              </a:pathLst>
            </a:custGeom>
            <a:solidFill>
              <a:srgbClr val="0050A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i$liḋe-Freeform: Shape 26">
              <a:extLst>
                <a:ext uri="{FF2B5EF4-FFF2-40B4-BE49-F238E27FC236}">
                  <a16:creationId xmlns:a16="http://schemas.microsoft.com/office/drawing/2014/main" id="{1EF42C3C-A0DB-40CD-A502-092D1B9477D2}"/>
                </a:ext>
              </a:extLst>
            </p:cNvPr>
            <p:cNvSpPr/>
            <p:nvPr/>
          </p:nvSpPr>
          <p:spPr>
            <a:xfrm rot="18900000">
              <a:off x="6769536" y="2801439"/>
              <a:ext cx="933742" cy="933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9988"/>
                    <a:pt x="0" y="18000"/>
                  </a:cubicBezTo>
                  <a:lnTo>
                    <a:pt x="0" y="3600"/>
                  </a:lnTo>
                  <a:close/>
                </a:path>
              </a:pathLst>
            </a:custGeom>
            <a:solidFill>
              <a:srgbClr val="0050A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i$liḋe-Freeform: Shape 29">
              <a:extLst>
                <a:ext uri="{FF2B5EF4-FFF2-40B4-BE49-F238E27FC236}">
                  <a16:creationId xmlns:a16="http://schemas.microsoft.com/office/drawing/2014/main" id="{9883ED2E-1980-4C7E-9135-9805F7AD8C89}"/>
                </a:ext>
              </a:extLst>
            </p:cNvPr>
            <p:cNvSpPr/>
            <p:nvPr/>
          </p:nvSpPr>
          <p:spPr>
            <a:xfrm rot="18900000">
              <a:off x="6769536" y="4892593"/>
              <a:ext cx="933742" cy="933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9988"/>
                    <a:pt x="0" y="18000"/>
                  </a:cubicBezTo>
                  <a:lnTo>
                    <a:pt x="0" y="3600"/>
                  </a:lnTo>
                  <a:close/>
                </a:path>
              </a:pathLst>
            </a:custGeom>
            <a:solidFill>
              <a:srgbClr val="0050A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i$liḋe-Freeform: Shape 32">
              <a:extLst>
                <a:ext uri="{FF2B5EF4-FFF2-40B4-BE49-F238E27FC236}">
                  <a16:creationId xmlns:a16="http://schemas.microsoft.com/office/drawing/2014/main" id="{16C05AE3-4CEB-41E8-85D1-D7D269AE531F}"/>
                </a:ext>
              </a:extLst>
            </p:cNvPr>
            <p:cNvSpPr/>
            <p:nvPr/>
          </p:nvSpPr>
          <p:spPr>
            <a:xfrm rot="18900000">
              <a:off x="4678382" y="4892593"/>
              <a:ext cx="933742" cy="933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9988"/>
                    <a:pt x="0" y="18000"/>
                  </a:cubicBezTo>
                  <a:lnTo>
                    <a:pt x="0" y="3600"/>
                  </a:lnTo>
                  <a:close/>
                </a:path>
              </a:pathLst>
            </a:custGeom>
            <a:solidFill>
              <a:srgbClr val="0050A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0F2302B9-02EB-40CB-8E23-8E730E007802}"/>
                </a:ext>
              </a:extLst>
            </p:cNvPr>
            <p:cNvSpPr txBox="1"/>
            <p:nvPr/>
          </p:nvSpPr>
          <p:spPr>
            <a:xfrm>
              <a:off x="4581211" y="3065291"/>
              <a:ext cx="1128084" cy="408989"/>
            </a:xfrm>
            <a:prstGeom prst="rect">
              <a:avLst/>
            </a:prstGeom>
            <a:noFill/>
          </p:spPr>
          <p:txBody>
            <a:bodyPr wrap="square" lIns="86376" tIns="43188" rIns="86376" bIns="43188" rtlCol="0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rsrc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1FA86E6-40D3-4CD0-9C15-C83AE6C7F344}"/>
                </a:ext>
              </a:extLst>
            </p:cNvPr>
            <p:cNvSpPr txBox="1"/>
            <p:nvPr/>
          </p:nvSpPr>
          <p:spPr>
            <a:xfrm>
              <a:off x="6672366" y="3065291"/>
              <a:ext cx="1128084" cy="408989"/>
            </a:xfrm>
            <a:prstGeom prst="rect">
              <a:avLst/>
            </a:prstGeom>
            <a:noFill/>
          </p:spPr>
          <p:txBody>
            <a:bodyPr wrap="square" lIns="86376" tIns="43188" rIns="86376" bIns="43188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text 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EE0684EC-82CF-4C5C-BF10-277C610F12A3}"/>
                </a:ext>
              </a:extLst>
            </p:cNvPr>
            <p:cNvSpPr txBox="1"/>
            <p:nvPr/>
          </p:nvSpPr>
          <p:spPr>
            <a:xfrm>
              <a:off x="4649159" y="5162759"/>
              <a:ext cx="992186" cy="408989"/>
            </a:xfrm>
            <a:prstGeom prst="rect">
              <a:avLst/>
            </a:prstGeom>
            <a:noFill/>
          </p:spPr>
          <p:txBody>
            <a:bodyPr wrap="square" lIns="86376" tIns="43188" rIns="86376" bIns="43188" rtlCol="0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idata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068950B-45B3-43F5-AECE-EE208AC8271C}"/>
                </a:ext>
              </a:extLst>
            </p:cNvPr>
            <p:cNvSpPr txBox="1"/>
            <p:nvPr/>
          </p:nvSpPr>
          <p:spPr>
            <a:xfrm>
              <a:off x="6672365" y="5167486"/>
              <a:ext cx="1128084" cy="408989"/>
            </a:xfrm>
            <a:prstGeom prst="rect">
              <a:avLst/>
            </a:prstGeom>
            <a:noFill/>
          </p:spPr>
          <p:txBody>
            <a:bodyPr wrap="square" lIns="86376" tIns="43188" rIns="86376" bIns="43188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data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i$liḋe-Freeform: Shape 35">
              <a:extLst>
                <a:ext uri="{FF2B5EF4-FFF2-40B4-BE49-F238E27FC236}">
                  <a16:creationId xmlns:a16="http://schemas.microsoft.com/office/drawing/2014/main" id="{5778C95C-0157-4F1E-BD60-916E97DC2103}"/>
                </a:ext>
              </a:extLst>
            </p:cNvPr>
            <p:cNvSpPr/>
            <p:nvPr/>
          </p:nvSpPr>
          <p:spPr>
            <a:xfrm rot="18900000">
              <a:off x="5489243" y="3612299"/>
              <a:ext cx="1403177" cy="1403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9988"/>
                    <a:pt x="0" y="18000"/>
                  </a:cubicBezTo>
                  <a:lnTo>
                    <a:pt x="0" y="3600"/>
                  </a:ln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BB7956E-535F-4928-A4F2-727749899E55}"/>
                </a:ext>
              </a:extLst>
            </p:cNvPr>
            <p:cNvSpPr txBox="1"/>
            <p:nvPr/>
          </p:nvSpPr>
          <p:spPr>
            <a:xfrm>
              <a:off x="5514693" y="4041975"/>
              <a:ext cx="1352274" cy="519275"/>
            </a:xfrm>
            <a:prstGeom prst="rect">
              <a:avLst/>
            </a:prstGeom>
            <a:noFill/>
          </p:spPr>
          <p:txBody>
            <a:bodyPr wrap="square" lIns="86376" tIns="43188" rIns="86376" bIns="43188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</a:t>
              </a:r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C0F91AE-3150-4A4F-BE5C-5BD47F5BEB70}"/>
              </a:ext>
            </a:extLst>
          </p:cNvPr>
          <p:cNvSpPr/>
          <p:nvPr/>
        </p:nvSpPr>
        <p:spPr>
          <a:xfrm>
            <a:off x="8440985" y="2222338"/>
            <a:ext cx="3815894" cy="1225690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由编译器产生，存放着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二进制的机器代码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，也是我们反汇编和调试的对象。</a:t>
            </a:r>
            <a:b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6685858-FC15-444F-83B6-E8BD867BD2A3}"/>
              </a:ext>
            </a:extLst>
          </p:cNvPr>
          <p:cNvSpPr/>
          <p:nvPr/>
        </p:nvSpPr>
        <p:spPr>
          <a:xfrm>
            <a:off x="8467166" y="4503247"/>
            <a:ext cx="3565569" cy="1225690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初始化的数据块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，如宏定义、全局变量、静态变量等。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849EE2C-2EF3-4FD3-AC38-089564F22293}"/>
              </a:ext>
            </a:extLst>
          </p:cNvPr>
          <p:cNvSpPr/>
          <p:nvPr/>
        </p:nvSpPr>
        <p:spPr>
          <a:xfrm>
            <a:off x="596728" y="4562835"/>
            <a:ext cx="3836814" cy="1225690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可执行文件所使用的动态链接库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等外来函数与文件的信息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即输入表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3E865E2-88A2-4239-A470-2BE3BEF368A9}"/>
              </a:ext>
            </a:extLst>
          </p:cNvPr>
          <p:cNvSpPr/>
          <p:nvPr/>
        </p:nvSpPr>
        <p:spPr>
          <a:xfrm>
            <a:off x="852196" y="2222338"/>
            <a:ext cx="3546282" cy="1225690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存放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程序的资源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，如图标、菜单等。</a:t>
            </a:r>
            <a:b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DCE306-AF16-430F-A31C-B68E1354B170}"/>
              </a:ext>
            </a:extLst>
          </p:cNvPr>
          <p:cNvSpPr/>
          <p:nvPr/>
        </p:nvSpPr>
        <p:spPr>
          <a:xfrm>
            <a:off x="2348843" y="6246395"/>
            <a:ext cx="99080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除此以外，还可能出现的节包括“</a:t>
            </a:r>
            <a:r>
              <a:rPr lang="en-US" altLang="zh-CN" sz="2000" dirty="0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2000" dirty="0" err="1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reloc</a:t>
            </a:r>
            <a:r>
              <a:rPr lang="en-US" altLang="zh-CN" sz="2000" dirty="0">
                <a:solidFill>
                  <a:srgbClr val="0050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、“</a:t>
            </a:r>
            <a:r>
              <a:rPr lang="en-US" altLang="zh-CN" sz="2000" dirty="0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2000" dirty="0" err="1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edata</a:t>
            </a:r>
            <a:r>
              <a:rPr lang="en-US" altLang="zh-CN" sz="2000" dirty="0">
                <a:solidFill>
                  <a:srgbClr val="0050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、“</a:t>
            </a:r>
            <a:r>
              <a:rPr lang="en-US" altLang="zh-CN" sz="2000" dirty="0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2000" dirty="0" err="1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tls</a:t>
            </a:r>
            <a:r>
              <a:rPr lang="en-US" altLang="zh-CN" sz="2000" dirty="0">
                <a:solidFill>
                  <a:srgbClr val="0050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、“</a:t>
            </a:r>
            <a:r>
              <a:rPr lang="en-US" altLang="zh-CN" sz="2000" dirty="0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2000" dirty="0" err="1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rdata</a:t>
            </a:r>
            <a:r>
              <a:rPr lang="en-US" altLang="zh-CN" sz="2000" dirty="0">
                <a:solidFill>
                  <a:srgbClr val="0050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solidFill>
                  <a:srgbClr val="0050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48170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616797" y="591989"/>
            <a:ext cx="3625157" cy="474140"/>
            <a:chOff x="5202512" y="837929"/>
            <a:chExt cx="2453727" cy="474140"/>
          </a:xfrm>
        </p:grpSpPr>
        <p:cxnSp>
          <p:nvCxnSpPr>
            <p:cNvPr id="9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325274" y="837929"/>
              <a:ext cx="22082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2. 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挂接代码及完成跳转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72791" y="1240061"/>
            <a:ext cx="10513168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我们首先继续输入一条指令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jmp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0x01003E21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。这句话意思是我们运行完我们注入的弹出对话框之后，会跳转到我们原来的这个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文件的入口点，继续运行。结果如下图：</a:t>
            </a:r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58" y="3256285"/>
            <a:ext cx="10380601" cy="309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88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616797" y="591989"/>
            <a:ext cx="3625157" cy="474140"/>
            <a:chOff x="5202512" y="837929"/>
            <a:chExt cx="2453727" cy="474140"/>
          </a:xfrm>
        </p:grpSpPr>
        <p:cxnSp>
          <p:nvCxnSpPr>
            <p:cNvPr id="9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325274" y="837929"/>
              <a:ext cx="22082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2. 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挂接代码及完成跳转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72791" y="1240061"/>
            <a:ext cx="1087320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注意，上述修改是在原始文件副本里修改的，如果要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保存修改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）点鼠标右键，选择“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复制所有修改到可执行文件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”，会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弹出一个对话框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，包含所有修改后的代码；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）在这个对话框空白处继续点右键“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保存文件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”，弹出保存文件的界面，在这个里面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选择保存类型为“可执行文件或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DLL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”，输入新的文件名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，比如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winmine1.exe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，点保存即可。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到此，文件修改完毕，但是如果直接运行这个扫雷程序，并没有发生任何变化。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因为，我们只是编辑了一段代码，只有这些代码被运行了才算真正被注入。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3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40E5AC-E533-4D26-A480-1002423DC218}"/>
              </a:ext>
            </a:extLst>
          </p:cNvPr>
          <p:cNvGrpSpPr/>
          <p:nvPr/>
        </p:nvGrpSpPr>
        <p:grpSpPr>
          <a:xfrm>
            <a:off x="4616797" y="591989"/>
            <a:ext cx="3625157" cy="474140"/>
            <a:chOff x="5202512" y="837929"/>
            <a:chExt cx="2453727" cy="474140"/>
          </a:xfrm>
        </p:grpSpPr>
        <p:cxnSp>
          <p:nvCxnSpPr>
            <p:cNvPr id="9" name="íślíḋè-Straight Connector 13">
              <a:extLst>
                <a:ext uri="{FF2B5EF4-FFF2-40B4-BE49-F238E27FC236}">
                  <a16:creationId xmlns:a16="http://schemas.microsoft.com/office/drawing/2014/main" id="{0BF07046-8558-4F68-A567-BFF83801B119}"/>
                </a:ext>
              </a:extLst>
            </p:cNvPr>
            <p:cNvCxnSpPr/>
            <p:nvPr/>
          </p:nvCxnSpPr>
          <p:spPr>
            <a:xfrm>
              <a:off x="5202512" y="1312069"/>
              <a:ext cx="24537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1D3DA1-51C1-4984-A4E2-0E78C88C2324}"/>
                </a:ext>
              </a:extLst>
            </p:cNvPr>
            <p:cNvSpPr/>
            <p:nvPr/>
          </p:nvSpPr>
          <p:spPr>
            <a:xfrm>
              <a:off x="5325274" y="837929"/>
              <a:ext cx="22082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2. 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挂接代码及完成跳转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72791" y="1240061"/>
            <a:ext cx="108732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LordPE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文件，我们更改一下程序入口点，为我们的程序的起始位置，即我们编辑的代码段的第一个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push 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的位置，地址为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0x01004ABA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，因为只需要更改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，就修改为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0x00004ABA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即可，如下图：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保存后运行，可以看到弹出右侧对话框，之后出现扫雷程序。</a:t>
            </a:r>
          </a:p>
        </p:txBody>
      </p:sp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3103044"/>
            <a:ext cx="8526314" cy="280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735" y="6065395"/>
            <a:ext cx="1450975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90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79E949-8E7B-4F39-8616-82DD15C341F1}"/>
              </a:ext>
            </a:extLst>
          </p:cNvPr>
          <p:cNvSpPr txBox="1"/>
          <p:nvPr/>
        </p:nvSpPr>
        <p:spPr>
          <a:xfrm>
            <a:off x="-19075" y="0"/>
            <a:ext cx="12858750" cy="723265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E92EDB-00D5-4896-B9F4-C5D71C6AF29E}"/>
              </a:ext>
            </a:extLst>
          </p:cNvPr>
          <p:cNvSpPr/>
          <p:nvPr/>
        </p:nvSpPr>
        <p:spPr>
          <a:xfrm>
            <a:off x="2180903" y="2896245"/>
            <a:ext cx="88569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知识点五：软件破解示例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7798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9E241B-4002-4B98-89C1-8A6F31F8AFDC}"/>
              </a:ext>
            </a:extLst>
          </p:cNvPr>
          <p:cNvGrpSpPr/>
          <p:nvPr/>
        </p:nvGrpSpPr>
        <p:grpSpPr>
          <a:xfrm>
            <a:off x="596727" y="865032"/>
            <a:ext cx="2954962" cy="519045"/>
            <a:chOff x="1420106" y="1392546"/>
            <a:chExt cx="2954962" cy="519045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ound Same Side Corner Rectangle 29">
              <a:extLst>
                <a:ext uri="{FF2B5EF4-FFF2-40B4-BE49-F238E27FC236}">
                  <a16:creationId xmlns:a16="http://schemas.microsoft.com/office/drawing/2014/main" id="{96BFC555-EE41-4882-9E9C-F38302277955}"/>
                </a:ext>
              </a:extLst>
            </p:cNvPr>
            <p:cNvSpPr/>
            <p:nvPr/>
          </p:nvSpPr>
          <p:spPr>
            <a:xfrm rot="5400000">
              <a:off x="2935563" y="461367"/>
              <a:ext cx="498141" cy="23808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Round Same Side Corner Rectangle 45">
              <a:extLst>
                <a:ext uri="{FF2B5EF4-FFF2-40B4-BE49-F238E27FC236}">
                  <a16:creationId xmlns:a16="http://schemas.microsoft.com/office/drawing/2014/main" id="{49548CF4-F5ED-453A-8EAE-03CF189BF9E2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60CBC169-D7C3-4AE3-A416-02D9691CFC6C}"/>
                </a:ext>
              </a:extLst>
            </p:cNvPr>
            <p:cNvSpPr/>
            <p:nvPr/>
          </p:nvSpPr>
          <p:spPr>
            <a:xfrm>
              <a:off x="2053958" y="1392546"/>
              <a:ext cx="2202389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 err="1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OllyDBG</a:t>
              </a:r>
              <a:r>
                <a:rPr lang="zh-CN" altLang="en-US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示例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3" name="Rectangle 62">
              <a:extLst>
                <a:ext uri="{FF2B5EF4-FFF2-40B4-BE49-F238E27FC236}">
                  <a16:creationId xmlns:a16="http://schemas.microsoft.com/office/drawing/2014/main" id="{1717B442-F931-413A-8438-D2B489082620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2C57A0D-0707-41A0-98AF-CC5988247A48}"/>
              </a:ext>
            </a:extLst>
          </p:cNvPr>
          <p:cNvSpPr txBox="1"/>
          <p:nvPr/>
        </p:nvSpPr>
        <p:spPr>
          <a:xfrm>
            <a:off x="1141113" y="1657557"/>
            <a:ext cx="9793088" cy="394996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本节将对一个简单的密码验证程序，使用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OllyDBG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进行破解。具体程序如下</a:t>
            </a: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E45E314B-A7B9-4852-8C5D-6C635653C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868457"/>
              </p:ext>
            </p:extLst>
          </p:nvPr>
        </p:nvGraphicFramePr>
        <p:xfrm>
          <a:off x="4053111" y="2208683"/>
          <a:ext cx="5443715" cy="4114800"/>
        </p:xfrm>
        <a:graphic>
          <a:graphicData uri="http://schemas.openxmlformats.org/drawingml/2006/table">
            <a:tbl>
              <a:tblPr/>
              <a:tblGrid>
                <a:gridCol w="5443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4516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#include </a:t>
                      </a:r>
                      <a:r>
                        <a:rPr lang="en-US" sz="2400" kern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&lt;</a:t>
                      </a:r>
                      <a:r>
                        <a:rPr lang="en-US" sz="2400" kern="0" dirty="0" err="1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iostream</a:t>
                      </a:r>
                      <a:r>
                        <a:rPr lang="en-US" sz="2400" kern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&gt;</a:t>
                      </a:r>
                      <a:endParaRPr lang="zh-CN" sz="2400" kern="1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using namespace </a:t>
                      </a: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std;</a:t>
                      </a:r>
                      <a:endParaRPr lang="zh-CN" sz="24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#define </a:t>
                      </a: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password </a:t>
                      </a:r>
                      <a:r>
                        <a:rPr lang="en-US" sz="2400" kern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"12345678"</a:t>
                      </a:r>
                      <a:endParaRPr lang="zh-CN" sz="2400" kern="1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err="1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bool</a:t>
                      </a: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0" dirty="0" err="1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verifyPwd</a:t>
                      </a: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24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char</a:t>
                      </a: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 * </a:t>
                      </a:r>
                      <a:r>
                        <a:rPr lang="en-US" sz="2400" kern="0" dirty="0" err="1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pwd</a:t>
                      </a: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)</a:t>
                      </a:r>
                      <a:endParaRPr lang="zh-CN" sz="24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{</a:t>
                      </a:r>
                      <a:endParaRPr lang="zh-CN" sz="24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</a:t>
                      </a:r>
                      <a:r>
                        <a:rPr lang="en-US" sz="2400" kern="0" dirty="0" err="1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int</a:t>
                      </a: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 flag;</a:t>
                      </a:r>
                      <a:endParaRPr lang="zh-CN" sz="24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flag=</a:t>
                      </a:r>
                      <a:r>
                        <a:rPr lang="en-US" sz="2400" kern="0" dirty="0" err="1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strcmp</a:t>
                      </a: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(password, </a:t>
                      </a:r>
                      <a:r>
                        <a:rPr lang="en-US" sz="2400" kern="0" dirty="0" err="1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pwd</a:t>
                      </a: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);</a:t>
                      </a:r>
                      <a:endParaRPr lang="zh-CN" sz="24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</a:t>
                      </a:r>
                      <a:r>
                        <a:rPr lang="en-US" sz="24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return</a:t>
                      </a: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 flag==0;</a:t>
                      </a:r>
                      <a:endParaRPr lang="zh-CN" sz="24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}</a:t>
                      </a:r>
                      <a:endParaRPr lang="zh-CN" sz="24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49763" marR="4976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32B867A-61EA-48B6-B6EF-49C6D6147B0B}"/>
              </a:ext>
            </a:extLst>
          </p:cNvPr>
          <p:cNvSpPr/>
          <p:nvPr/>
        </p:nvSpPr>
        <p:spPr>
          <a:xfrm>
            <a:off x="3008995" y="2052553"/>
            <a:ext cx="6840759" cy="4520466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91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E45E314B-A7B9-4852-8C5D-6C635653C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75632"/>
              </p:ext>
            </p:extLst>
          </p:nvPr>
        </p:nvGraphicFramePr>
        <p:xfrm>
          <a:off x="2972991" y="303957"/>
          <a:ext cx="8568952" cy="6858000"/>
        </p:xfrm>
        <a:graphic>
          <a:graphicData uri="http://schemas.openxmlformats.org/drawingml/2006/table">
            <a:tbl>
              <a:tblPr/>
              <a:tblGrid>
                <a:gridCol w="8568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9671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void 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main()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{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bool 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bFlag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;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char 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pwd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[1024];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printf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2000" kern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"please input your password:\n"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);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while 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(1)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{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	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scanf</a:t>
                      </a:r>
                      <a:r>
                        <a:rPr lang="en-US" sz="2000" kern="0" dirty="0">
                          <a:solidFill>
                            <a:srgbClr val="0050A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2000" kern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"%s"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,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pwd</a:t>
                      </a: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);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	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bFlag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=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verifyPwd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pwd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);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	if 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bFlag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	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{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		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printf</a:t>
                      </a:r>
                      <a:r>
                        <a:rPr lang="en-US" sz="2000" kern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("passed\n");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		break;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	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}</a:t>
                      </a: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else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{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50A3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		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printf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2000" kern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"wrong password, please input again:\n"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);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	}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	}</a:t>
                      </a:r>
                    </a:p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}</a:t>
                      </a:r>
                    </a:p>
                  </a:txBody>
                  <a:tcPr marL="41721" marR="417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矩形: 圆角 8">
            <a:extLst>
              <a:ext uri="{FF2B5EF4-FFF2-40B4-BE49-F238E27FC236}">
                <a16:creationId xmlns:a16="http://schemas.microsoft.com/office/drawing/2014/main" id="{33F05478-CC85-4393-8944-8F7D70645400}"/>
              </a:ext>
            </a:extLst>
          </p:cNvPr>
          <p:cNvSpPr/>
          <p:nvPr/>
        </p:nvSpPr>
        <p:spPr>
          <a:xfrm>
            <a:off x="2468935" y="303957"/>
            <a:ext cx="8784976" cy="6499842"/>
          </a:xfrm>
          <a:prstGeom prst="roundRect">
            <a:avLst/>
          </a:prstGeom>
          <a:noFill/>
          <a:ln>
            <a:solidFill>
              <a:srgbClr val="0050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51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íṡľíḍè-Rectangle 17">
            <a:extLst>
              <a:ext uri="{FF2B5EF4-FFF2-40B4-BE49-F238E27FC236}">
                <a16:creationId xmlns:a16="http://schemas.microsoft.com/office/drawing/2014/main" id="{DF16C0EE-F047-4513-ABE9-3621ABC453F7}"/>
              </a:ext>
            </a:extLst>
          </p:cNvPr>
          <p:cNvSpPr/>
          <p:nvPr/>
        </p:nvSpPr>
        <p:spPr>
          <a:xfrm>
            <a:off x="1469777" y="3073519"/>
            <a:ext cx="10009112" cy="100004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lIns="180000" rIns="18000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通过运行程序，观察关键信息，通过对关键信息定位，来得到关键分支语句，通过对该分支语句进行修改，达到破解的目的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;</a:t>
            </a:r>
          </a:p>
        </p:txBody>
      </p:sp>
      <p:sp>
        <p:nvSpPr>
          <p:cNvPr id="18" name="íṡľíḍè-Rectangle 17">
            <a:extLst>
              <a:ext uri="{FF2B5EF4-FFF2-40B4-BE49-F238E27FC236}">
                <a16:creationId xmlns:a16="http://schemas.microsoft.com/office/drawing/2014/main" id="{95947858-2762-4BDD-87C5-A75A77F7048B}"/>
              </a:ext>
            </a:extLst>
          </p:cNvPr>
          <p:cNvSpPr/>
          <p:nvPr/>
        </p:nvSpPr>
        <p:spPr>
          <a:xfrm>
            <a:off x="1469777" y="2489382"/>
            <a:ext cx="4167510" cy="576064"/>
          </a:xfrm>
          <a:prstGeom prst="rect">
            <a:avLst/>
          </a:prstGeom>
          <a:solidFill>
            <a:srgbClr val="0050A3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Arial"/>
                <a:ea typeface="微软雅黑"/>
              </a:rPr>
              <a:t>一种方式是使用</a:t>
            </a:r>
            <a:r>
              <a:rPr lang="en-US" altLang="zh-CN" sz="2400" kern="0" dirty="0" err="1">
                <a:solidFill>
                  <a:prstClr val="white"/>
                </a:solidFill>
                <a:latin typeface="Arial"/>
                <a:ea typeface="微软雅黑"/>
              </a:rPr>
              <a:t>OllyDBG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2" name="íṡľíḍè-Rectangle 17">
            <a:extLst>
              <a:ext uri="{FF2B5EF4-FFF2-40B4-BE49-F238E27FC236}">
                <a16:creationId xmlns:a16="http://schemas.microsoft.com/office/drawing/2014/main" id="{2B3CFB2C-5281-4F62-9C80-76D4A8EE959C}"/>
              </a:ext>
            </a:extLst>
          </p:cNvPr>
          <p:cNvSpPr/>
          <p:nvPr/>
        </p:nvSpPr>
        <p:spPr>
          <a:xfrm>
            <a:off x="1469777" y="5013701"/>
            <a:ext cx="10009112" cy="100004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lIns="180000" rIns="18000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可以通过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IDA Pro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来观察代码结构，确定函数入口地址，对函数体返回值进行更改。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3" name="íṡľíḍè-Rectangle 17">
            <a:extLst>
              <a:ext uri="{FF2B5EF4-FFF2-40B4-BE49-F238E27FC236}">
                <a16:creationId xmlns:a16="http://schemas.microsoft.com/office/drawing/2014/main" id="{A5CAADFC-AF19-403A-8FDD-4CC67175A35D}"/>
              </a:ext>
            </a:extLst>
          </p:cNvPr>
          <p:cNvSpPr/>
          <p:nvPr/>
        </p:nvSpPr>
        <p:spPr>
          <a:xfrm>
            <a:off x="1469777" y="4429564"/>
            <a:ext cx="2990900" cy="576064"/>
          </a:xfrm>
          <a:prstGeom prst="rect">
            <a:avLst/>
          </a:prstGeom>
          <a:solidFill>
            <a:srgbClr val="1092F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Arial"/>
                <a:ea typeface="微软雅黑"/>
              </a:rPr>
              <a:t>另外一种方式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A26E79-D66E-4FB8-B1AA-8BD369CC295D}"/>
              </a:ext>
            </a:extLst>
          </p:cNvPr>
          <p:cNvSpPr/>
          <p:nvPr/>
        </p:nvSpPr>
        <p:spPr>
          <a:xfrm>
            <a:off x="1469777" y="869446"/>
            <a:ext cx="10216182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破解对象是该程序生成的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Debug</a:t>
            </a: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模式的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exe</a:t>
            </a: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程序。</a:t>
            </a:r>
            <a:endParaRPr lang="en-US" altLang="zh-CN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对得到的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exe</a:t>
            </a: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程序（假定不知道上面的源代码），有多种方式实现破解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0179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decel="6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decel="6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decel="6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decel="6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 animBg="1"/>
      <p:bldP spid="22" grpId="0" animBg="1"/>
      <p:bldP spid="23" grpId="0" animBg="1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A26E79-D66E-4FB8-B1AA-8BD369CC295D}"/>
              </a:ext>
            </a:extLst>
          </p:cNvPr>
          <p:cNvSpPr/>
          <p:nvPr/>
        </p:nvSpPr>
        <p:spPr>
          <a:xfrm>
            <a:off x="1469777" y="869446"/>
            <a:ext cx="8468704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运行程序，输入一个密码，发现运行结果如下：</a:t>
            </a:r>
          </a:p>
        </p:txBody>
      </p:sp>
      <p:pic>
        <p:nvPicPr>
          <p:cNvPr id="7" name="图片 99">
            <a:extLst>
              <a:ext uri="{FF2B5EF4-FFF2-40B4-BE49-F238E27FC236}">
                <a16:creationId xmlns:a16="http://schemas.microsoft.com/office/drawing/2014/main" id="{7951335A-0F1C-46FB-A80E-5A0D54448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8054" y="1744117"/>
            <a:ext cx="10442641" cy="336141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5BE055-1B27-4421-B7C4-7EE4F16073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59" y="4308374"/>
            <a:ext cx="2592158" cy="25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08">
            <a:extLst>
              <a:ext uri="{FF2B5EF4-FFF2-40B4-BE49-F238E27FC236}">
                <a16:creationId xmlns:a16="http://schemas.microsoft.com/office/drawing/2014/main" id="{667B7413-7685-46DB-90E5-F7DEC42C5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871" y="2055017"/>
            <a:ext cx="9649072" cy="477880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CE82DAF-63F6-4E28-B291-D11BBF09EB80}"/>
              </a:ext>
            </a:extLst>
          </p:cNvPr>
          <p:cNvGrpSpPr/>
          <p:nvPr/>
        </p:nvGrpSpPr>
        <p:grpSpPr>
          <a:xfrm>
            <a:off x="2324919" y="756425"/>
            <a:ext cx="8612720" cy="1240035"/>
            <a:chOff x="2324919" y="756425"/>
            <a:chExt cx="8612720" cy="124003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2A26E79-D66E-4FB8-B1AA-8BD369CC295D}"/>
                </a:ext>
              </a:extLst>
            </p:cNvPr>
            <p:cNvSpPr/>
            <p:nvPr/>
          </p:nvSpPr>
          <p:spPr>
            <a:xfrm>
              <a:off x="2468935" y="756425"/>
              <a:ext cx="84687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在</a:t>
              </a:r>
              <a:r>
                <a:rPr lang="en-US" altLang="zh-CN" sz="2400" dirty="0" err="1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OllyDBG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中，为了尽快定位到分支语句处，在反汇编窗口，点右键，选择“查找→所有引用的字符串”功能：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F70BB57E-8F11-476D-8EB2-2A7A8A47E23E}"/>
                </a:ext>
              </a:extLst>
            </p:cNvPr>
            <p:cNvSpPr/>
            <p:nvPr/>
          </p:nvSpPr>
          <p:spPr>
            <a:xfrm>
              <a:off x="2324919" y="756425"/>
              <a:ext cx="8468704" cy="1240035"/>
            </a:xfrm>
            <a:prstGeom prst="roundRect">
              <a:avLst/>
            </a:prstGeom>
            <a:noFill/>
            <a:ln>
              <a:solidFill>
                <a:srgbClr val="0050A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7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11">
            <a:extLst>
              <a:ext uri="{FF2B5EF4-FFF2-40B4-BE49-F238E27FC236}">
                <a16:creationId xmlns:a16="http://schemas.microsoft.com/office/drawing/2014/main" id="{A268F83B-418F-41AB-AE5E-0E0AE0D08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847" y="2032149"/>
            <a:ext cx="9793088" cy="484439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A3CAEB7-4682-4236-B530-53EDC86D1514}"/>
              </a:ext>
            </a:extLst>
          </p:cNvPr>
          <p:cNvGrpSpPr/>
          <p:nvPr/>
        </p:nvGrpSpPr>
        <p:grpSpPr>
          <a:xfrm>
            <a:off x="2123015" y="663997"/>
            <a:ext cx="8612720" cy="1240035"/>
            <a:chOff x="2324919" y="756425"/>
            <a:chExt cx="8612720" cy="124003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9F72BC-7BBC-4ECB-8A64-7262258ECA06}"/>
                </a:ext>
              </a:extLst>
            </p:cNvPr>
            <p:cNvSpPr/>
            <p:nvPr/>
          </p:nvSpPr>
          <p:spPr>
            <a:xfrm>
              <a:off x="2468935" y="756425"/>
              <a:ext cx="8468704" cy="1134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然后，使用快捷键，</a:t>
              </a:r>
              <a:r>
                <a:rPr lang="en-US" altLang="zh-CN" sz="2400" dirty="0" err="1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Ctrl+F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打开搜索窗口，输入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wrong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，点确定后，将定位出错信息的哪一行代码：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4FD6265-868F-4B52-B64B-0E62B65F4618}"/>
                </a:ext>
              </a:extLst>
            </p:cNvPr>
            <p:cNvSpPr/>
            <p:nvPr/>
          </p:nvSpPr>
          <p:spPr>
            <a:xfrm>
              <a:off x="2324919" y="756425"/>
              <a:ext cx="8468704" cy="1240035"/>
            </a:xfrm>
            <a:prstGeom prst="roundRect">
              <a:avLst/>
            </a:prstGeom>
            <a:noFill/>
            <a:ln>
              <a:solidFill>
                <a:srgbClr val="0050A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68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3DE2880-1E67-4BA3-9B46-BA0DCE9F0465}"/>
              </a:ext>
            </a:extLst>
          </p:cNvPr>
          <p:cNvGrpSpPr/>
          <p:nvPr/>
        </p:nvGrpSpPr>
        <p:grpSpPr>
          <a:xfrm>
            <a:off x="2908238" y="4137253"/>
            <a:ext cx="8358246" cy="2166590"/>
            <a:chOff x="2908238" y="3832349"/>
            <a:chExt cx="7883193" cy="216024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64B0172-1215-4FA4-B54A-0A3EAA687BB1}"/>
                </a:ext>
              </a:extLst>
            </p:cNvPr>
            <p:cNvSpPr/>
            <p:nvPr/>
          </p:nvSpPr>
          <p:spPr>
            <a:xfrm>
              <a:off x="2908238" y="3832349"/>
              <a:ext cx="7883193" cy="2160240"/>
            </a:xfrm>
            <a:prstGeom prst="rect">
              <a:avLst/>
            </a:prstGeom>
            <a:noFill/>
            <a:ln w="19050">
              <a:solidFill>
                <a:srgbClr val="0050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C2E98B0-ED4C-42B0-ABD8-E7EFE28C3522}"/>
                </a:ext>
              </a:extLst>
            </p:cNvPr>
            <p:cNvSpPr/>
            <p:nvPr/>
          </p:nvSpPr>
          <p:spPr>
            <a:xfrm>
              <a:off x="4152130" y="4059767"/>
              <a:ext cx="6429375" cy="12435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节名也可以自己定义，如果可执行文件经过了“加壳”处理，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的节信息就会变得非常“古怪”。在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Crack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和反病毒分析中需要经常处理这类古怪的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文件。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CD2D8B-A26E-44BE-8D60-02066AA39DEC}"/>
              </a:ext>
            </a:extLst>
          </p:cNvPr>
          <p:cNvGrpSpPr/>
          <p:nvPr/>
        </p:nvGrpSpPr>
        <p:grpSpPr>
          <a:xfrm>
            <a:off x="1923302" y="663997"/>
            <a:ext cx="9343181" cy="3214445"/>
            <a:chOff x="2025743" y="1898820"/>
            <a:chExt cx="9012144" cy="176314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61C7D4D-59A8-4EA3-B19A-1E3E61BC600A}"/>
                </a:ext>
              </a:extLst>
            </p:cNvPr>
            <p:cNvGrpSpPr/>
            <p:nvPr/>
          </p:nvGrpSpPr>
          <p:grpSpPr>
            <a:xfrm>
              <a:off x="2025743" y="1898820"/>
              <a:ext cx="9012144" cy="1762756"/>
              <a:chOff x="2025743" y="1898820"/>
              <a:chExt cx="9012144" cy="1762756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0FE0C827-1134-433D-A1A4-E91EB3EF9DF3}"/>
                  </a:ext>
                </a:extLst>
              </p:cNvPr>
              <p:cNvSpPr/>
              <p:nvPr/>
            </p:nvSpPr>
            <p:spPr>
              <a:xfrm>
                <a:off x="2180903" y="2066062"/>
                <a:ext cx="8712968" cy="1570615"/>
              </a:xfrm>
              <a:prstGeom prst="roundRect">
                <a:avLst/>
              </a:prstGeom>
              <a:solidFill>
                <a:srgbClr val="005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A9844954-E0B1-4981-86D5-36E77C2577DE}"/>
                  </a:ext>
                </a:extLst>
              </p:cNvPr>
              <p:cNvSpPr/>
              <p:nvPr/>
            </p:nvSpPr>
            <p:spPr>
              <a:xfrm>
                <a:off x="2025743" y="1898820"/>
                <a:ext cx="9012144" cy="1762756"/>
              </a:xfrm>
              <a:prstGeom prst="roundRect">
                <a:avLst/>
              </a:prstGeom>
              <a:noFill/>
              <a:ln w="19050">
                <a:solidFill>
                  <a:srgbClr val="0050A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B6C00C5-3178-4462-AF93-CFC6145076AC}"/>
                </a:ext>
              </a:extLst>
            </p:cNvPr>
            <p:cNvSpPr/>
            <p:nvPr/>
          </p:nvSpPr>
          <p:spPr>
            <a:xfrm>
              <a:off x="2325699" y="2077225"/>
              <a:ext cx="8392882" cy="1584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如果是正常编译出的标准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文件，其节信息往往是大致相同的。但这些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section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的名字只是为了方便人的记忆与使用，使用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Microsoft Visual C++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中的编译指示符：</a:t>
              </a: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         #pragma </a:t>
              </a:r>
              <a:r>
                <a:rPr lang="en-US" altLang="zh-CN" sz="2800" b="1" dirty="0" err="1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data_seg</a:t>
              </a:r>
              <a:r>
                <a:rPr lang="en-US" altLang="zh-CN" sz="2800" b="1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()</a:t>
              </a:r>
            </a:p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可以把代码中的任意部分编译到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的任意节中</a:t>
              </a:r>
              <a:endPara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50B834A-E0E3-4D04-A61C-5DB204559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>
          <a:xfrm>
            <a:off x="-411385" y="2882888"/>
            <a:ext cx="5714286" cy="3153911"/>
          </a:xfrm>
          <a:prstGeom prst="rect">
            <a:avLst/>
          </a:prstGeom>
          <a:effectLst>
            <a:reflection blurRad="6350" stA="18000" endPos="19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18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A3CAEB7-4682-4236-B530-53EDC86D1514}"/>
              </a:ext>
            </a:extLst>
          </p:cNvPr>
          <p:cNvGrpSpPr/>
          <p:nvPr/>
        </p:nvGrpSpPr>
        <p:grpSpPr>
          <a:xfrm>
            <a:off x="2684959" y="447973"/>
            <a:ext cx="8612720" cy="720080"/>
            <a:chOff x="2324919" y="686817"/>
            <a:chExt cx="8612720" cy="72008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9F72BC-7BBC-4ECB-8A64-7262258ECA06}"/>
                </a:ext>
              </a:extLst>
            </p:cNvPr>
            <p:cNvSpPr/>
            <p:nvPr/>
          </p:nvSpPr>
          <p:spPr>
            <a:xfrm>
              <a:off x="2468935" y="756425"/>
              <a:ext cx="84687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双击这一行代码，就会定位反汇编中的相应代码处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4FD6265-868F-4B52-B64B-0E62B65F4618}"/>
                </a:ext>
              </a:extLst>
            </p:cNvPr>
            <p:cNvSpPr/>
            <p:nvPr/>
          </p:nvSpPr>
          <p:spPr>
            <a:xfrm>
              <a:off x="2324919" y="686817"/>
              <a:ext cx="7330696" cy="720080"/>
            </a:xfrm>
            <a:prstGeom prst="roundRect">
              <a:avLst/>
            </a:prstGeom>
            <a:noFill/>
            <a:ln>
              <a:solidFill>
                <a:srgbClr val="0050A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114">
            <a:extLst>
              <a:ext uri="{FF2B5EF4-FFF2-40B4-BE49-F238E27FC236}">
                <a16:creationId xmlns:a16="http://schemas.microsoft.com/office/drawing/2014/main" id="{9358C284-A164-4B13-A172-C9650280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2831" y="1528093"/>
            <a:ext cx="9566824" cy="51546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4472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E26E5F43-1E66-4C44-BA9C-8774F5CBCAAB}"/>
              </a:ext>
            </a:extLst>
          </p:cNvPr>
          <p:cNvSpPr txBox="1"/>
          <p:nvPr/>
        </p:nvSpPr>
        <p:spPr>
          <a:xfrm>
            <a:off x="742557" y="2880218"/>
            <a:ext cx="11493090" cy="1683747"/>
          </a:xfrm>
          <a:prstGeom prst="rect">
            <a:avLst/>
          </a:prstGeom>
          <a:noFill/>
        </p:spPr>
        <p:txBody>
          <a:bodyPr wrap="square" lIns="86376" tIns="43188" rIns="86376" bIns="43188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jz</a:t>
            </a: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条件成立，则跳转到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0041364b</a:t>
            </a: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处，即显示错误密码分支语句中。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如果将</a:t>
            </a:r>
            <a:r>
              <a:rPr lang="en-US" altLang="zh-CN" sz="2400" b="1" dirty="0" err="1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jz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该指令改为</a:t>
            </a:r>
            <a:r>
              <a:rPr lang="en-US" altLang="zh-CN" sz="2400" b="1" dirty="0" err="1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jnz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，则程序截然相反。输入了错误密码，将进入验证成功的分支中</a:t>
            </a: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jz</a:t>
            </a: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密码一行，对其进行修改：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FA74A6F-2A5A-4349-B143-59846253AACC}"/>
              </a:ext>
            </a:extLst>
          </p:cNvPr>
          <p:cNvGrpSpPr/>
          <p:nvPr/>
        </p:nvGrpSpPr>
        <p:grpSpPr>
          <a:xfrm>
            <a:off x="596727" y="875216"/>
            <a:ext cx="2756424" cy="508862"/>
            <a:chOff x="1420106" y="1402730"/>
            <a:chExt cx="2756424" cy="508862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" name="Round Same Side Corner Rectangle 29">
              <a:extLst>
                <a:ext uri="{FF2B5EF4-FFF2-40B4-BE49-F238E27FC236}">
                  <a16:creationId xmlns:a16="http://schemas.microsoft.com/office/drawing/2014/main" id="{F3881DF4-E42D-41CE-8E83-7E576D80A281}"/>
                </a:ext>
              </a:extLst>
            </p:cNvPr>
            <p:cNvSpPr/>
            <p:nvPr/>
          </p:nvSpPr>
          <p:spPr>
            <a:xfrm rot="5400000">
              <a:off x="2827024" y="569907"/>
              <a:ext cx="508861" cy="21745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" name="Round Same Side Corner Rectangle 45">
              <a:extLst>
                <a:ext uri="{FF2B5EF4-FFF2-40B4-BE49-F238E27FC236}">
                  <a16:creationId xmlns:a16="http://schemas.microsoft.com/office/drawing/2014/main" id="{992196C6-86FF-4C6D-A02C-27749F2B66DF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" name="Rectangle 62">
              <a:extLst>
                <a:ext uri="{FF2B5EF4-FFF2-40B4-BE49-F238E27FC236}">
                  <a16:creationId xmlns:a16="http://schemas.microsoft.com/office/drawing/2014/main" id="{6F776836-6441-41A7-A8D2-39A8AA87750D}"/>
                </a:ext>
              </a:extLst>
            </p:cNvPr>
            <p:cNvSpPr/>
            <p:nvPr/>
          </p:nvSpPr>
          <p:spPr>
            <a:xfrm>
              <a:off x="2080597" y="1402730"/>
              <a:ext cx="2095933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破解方式一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1" name="Rectangle 62">
              <a:extLst>
                <a:ext uri="{FF2B5EF4-FFF2-40B4-BE49-F238E27FC236}">
                  <a16:creationId xmlns:a16="http://schemas.microsoft.com/office/drawing/2014/main" id="{C09ADEFE-F5DE-4D61-B1C1-73F15FDD79F4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91EADB4-1C41-49DA-90EA-194414572CFE}"/>
              </a:ext>
            </a:extLst>
          </p:cNvPr>
          <p:cNvSpPr/>
          <p:nvPr/>
        </p:nvSpPr>
        <p:spPr>
          <a:xfrm>
            <a:off x="878163" y="1694621"/>
            <a:ext cx="6032421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观察反汇编语言，可知核心分支判断在于：</a:t>
            </a:r>
          </a:p>
        </p:txBody>
      </p:sp>
      <p:pic>
        <p:nvPicPr>
          <p:cNvPr id="23" name="图片 117">
            <a:extLst>
              <a:ext uri="{FF2B5EF4-FFF2-40B4-BE49-F238E27FC236}">
                <a16:creationId xmlns:a16="http://schemas.microsoft.com/office/drawing/2014/main" id="{D9F14090-E762-4C06-8F41-4AC7A7AFC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1066" y="4912469"/>
            <a:ext cx="6162168" cy="157163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7" name="组合 6"/>
          <p:cNvGrpSpPr/>
          <p:nvPr/>
        </p:nvGrpSpPr>
        <p:grpSpPr>
          <a:xfrm>
            <a:off x="6489102" y="1651750"/>
            <a:ext cx="2984132" cy="838335"/>
            <a:chOff x="9447344" y="4240728"/>
            <a:chExt cx="2984132" cy="838335"/>
          </a:xfrm>
        </p:grpSpPr>
        <p:sp>
          <p:nvSpPr>
            <p:cNvPr id="5" name="矩形 4"/>
            <p:cNvSpPr/>
            <p:nvPr/>
          </p:nvSpPr>
          <p:spPr>
            <a:xfrm>
              <a:off x="9976838" y="4336406"/>
              <a:ext cx="1925145" cy="648071"/>
            </a:xfrm>
            <a:prstGeom prst="rect">
              <a:avLst/>
            </a:prstGeom>
            <a:solidFill>
              <a:srgbClr val="0050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20738A2-DC41-4F26-B437-DB7C1EC51D02}"/>
                </a:ext>
              </a:extLst>
            </p:cNvPr>
            <p:cNvSpPr/>
            <p:nvPr/>
          </p:nvSpPr>
          <p:spPr>
            <a:xfrm>
              <a:off x="9447344" y="4453232"/>
              <a:ext cx="2984132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Test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eax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eax</a:t>
              </a:r>
              <a:endPara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885759" y="4240728"/>
              <a:ext cx="2088232" cy="838335"/>
            </a:xfrm>
            <a:prstGeom prst="rect">
              <a:avLst/>
            </a:prstGeom>
            <a:noFill/>
            <a:ln>
              <a:solidFill>
                <a:srgbClr val="0050A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927066" y="1651749"/>
            <a:ext cx="3727514" cy="838335"/>
            <a:chOff x="9447344" y="4240728"/>
            <a:chExt cx="2984132" cy="838335"/>
          </a:xfrm>
        </p:grpSpPr>
        <p:sp>
          <p:nvSpPr>
            <p:cNvPr id="27" name="矩形 26"/>
            <p:cNvSpPr/>
            <p:nvPr/>
          </p:nvSpPr>
          <p:spPr>
            <a:xfrm>
              <a:off x="9976838" y="4336406"/>
              <a:ext cx="1925145" cy="648071"/>
            </a:xfrm>
            <a:prstGeom prst="rect">
              <a:avLst/>
            </a:prstGeom>
            <a:solidFill>
              <a:srgbClr val="109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20738A2-DC41-4F26-B437-DB7C1EC51D02}"/>
                </a:ext>
              </a:extLst>
            </p:cNvPr>
            <p:cNvSpPr/>
            <p:nvPr/>
          </p:nvSpPr>
          <p:spPr>
            <a:xfrm>
              <a:off x="9447344" y="4453232"/>
              <a:ext cx="2984132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Jz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short 0041364b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9885759" y="4240728"/>
              <a:ext cx="2088232" cy="838335"/>
            </a:xfrm>
            <a:prstGeom prst="rect">
              <a:avLst/>
            </a:prstGeom>
            <a:noFill/>
            <a:ln>
              <a:solidFill>
                <a:srgbClr val="1092F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3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3A1D3DA1-51C1-4984-A4E2-0E78C88C2324}"/>
              </a:ext>
            </a:extLst>
          </p:cNvPr>
          <p:cNvSpPr/>
          <p:nvPr/>
        </p:nvSpPr>
        <p:spPr>
          <a:xfrm>
            <a:off x="1514400" y="1149046"/>
            <a:ext cx="3667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点修改当前汇编代码即可。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9913471-79C0-4B60-AFDA-9776520A54ED}"/>
              </a:ext>
            </a:extLst>
          </p:cNvPr>
          <p:cNvGrpSpPr/>
          <p:nvPr/>
        </p:nvGrpSpPr>
        <p:grpSpPr>
          <a:xfrm>
            <a:off x="1100783" y="2248173"/>
            <a:ext cx="10332290" cy="3067045"/>
            <a:chOff x="1263230" y="1989440"/>
            <a:chExt cx="10332290" cy="306704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5E3EC1C-74FC-4C48-9D84-DA52DC0FBCE8}"/>
                </a:ext>
              </a:extLst>
            </p:cNvPr>
            <p:cNvSpPr/>
            <p:nvPr/>
          </p:nvSpPr>
          <p:spPr>
            <a:xfrm>
              <a:off x="1263230" y="1989440"/>
              <a:ext cx="10332290" cy="3067045"/>
            </a:xfrm>
            <a:prstGeom prst="roundRect">
              <a:avLst/>
            </a:prstGeom>
            <a:solidFill>
              <a:srgbClr val="0050A3"/>
            </a:solidFill>
            <a:ln w="12700">
              <a:solidFill>
                <a:schemeClr val="bg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38C6252-55B6-42CE-98FC-347733AE6A0C}"/>
                </a:ext>
              </a:extLst>
            </p:cNvPr>
            <p:cNvSpPr/>
            <p:nvPr/>
          </p:nvSpPr>
          <p:spPr>
            <a:xfrm>
              <a:off x="1676847" y="2176165"/>
              <a:ext cx="9505056" cy="224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注意：</a:t>
              </a:r>
              <a:endPara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此时</a:t>
              </a:r>
              <a:r>
                <a:rPr lang="zh-CN" altLang="en-US" sz="2400" b="1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并没有真正修改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二进制文件中的有关代码，如果想要修改二进制文件中的代码，需要在反汇编窗口，点右键，选择“编辑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-&gt;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复制当前修改到可执行文件”。保存后的可执行文件，将是破解后的文件。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43BA916-C59E-4719-AC9F-356070F947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37" y="4473789"/>
            <a:ext cx="2520132" cy="25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2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0FA74A6F-2A5A-4349-B143-59846253AACC}"/>
              </a:ext>
            </a:extLst>
          </p:cNvPr>
          <p:cNvGrpSpPr/>
          <p:nvPr/>
        </p:nvGrpSpPr>
        <p:grpSpPr>
          <a:xfrm>
            <a:off x="596727" y="875216"/>
            <a:ext cx="2756424" cy="508862"/>
            <a:chOff x="1420106" y="1402730"/>
            <a:chExt cx="2756424" cy="508862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" name="Round Same Side Corner Rectangle 29">
              <a:extLst>
                <a:ext uri="{FF2B5EF4-FFF2-40B4-BE49-F238E27FC236}">
                  <a16:creationId xmlns:a16="http://schemas.microsoft.com/office/drawing/2014/main" id="{F3881DF4-E42D-41CE-8E83-7E576D80A281}"/>
                </a:ext>
              </a:extLst>
            </p:cNvPr>
            <p:cNvSpPr/>
            <p:nvPr/>
          </p:nvSpPr>
          <p:spPr>
            <a:xfrm rot="5400000">
              <a:off x="2827024" y="569907"/>
              <a:ext cx="508861" cy="21745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0A3"/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" name="Round Same Side Corner Rectangle 45">
              <a:extLst>
                <a:ext uri="{FF2B5EF4-FFF2-40B4-BE49-F238E27FC236}">
                  <a16:creationId xmlns:a16="http://schemas.microsoft.com/office/drawing/2014/main" id="{992196C6-86FF-4C6D-A02C-27749F2B66DF}"/>
                </a:ext>
              </a:extLst>
            </p:cNvPr>
            <p:cNvSpPr/>
            <p:nvPr/>
          </p:nvSpPr>
          <p:spPr>
            <a:xfrm rot="16200000">
              <a:off x="1452723" y="1370113"/>
              <a:ext cx="508861" cy="5740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38178" tIns="69089" rIns="138178" bIns="69089" rtlCol="0" anchor="ctr"/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" name="Rectangle 62">
              <a:extLst>
                <a:ext uri="{FF2B5EF4-FFF2-40B4-BE49-F238E27FC236}">
                  <a16:creationId xmlns:a16="http://schemas.microsoft.com/office/drawing/2014/main" id="{6F776836-6441-41A7-A8D2-39A8AA87750D}"/>
                </a:ext>
              </a:extLst>
            </p:cNvPr>
            <p:cNvSpPr/>
            <p:nvPr/>
          </p:nvSpPr>
          <p:spPr>
            <a:xfrm>
              <a:off x="2080597" y="1402730"/>
              <a:ext cx="2095933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+mn-lt"/>
                </a:rPr>
                <a:t>破解方式二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1" name="Rectangle 62">
              <a:extLst>
                <a:ext uri="{FF2B5EF4-FFF2-40B4-BE49-F238E27FC236}">
                  <a16:creationId xmlns:a16="http://schemas.microsoft.com/office/drawing/2014/main" id="{C09ADEFE-F5DE-4D61-B1C1-73F15FDD79F4}"/>
                </a:ext>
              </a:extLst>
            </p:cNvPr>
            <p:cNvSpPr/>
            <p:nvPr/>
          </p:nvSpPr>
          <p:spPr>
            <a:xfrm>
              <a:off x="1460824" y="1402731"/>
              <a:ext cx="547812" cy="508859"/>
            </a:xfrm>
            <a:prstGeom prst="rect">
              <a:avLst/>
            </a:prstGeom>
          </p:spPr>
          <p:txBody>
            <a:bodyPr wrap="square" lIns="138178" tIns="69089" rIns="138178" bIns="69089">
              <a:spAutoFit/>
            </a:bodyPr>
            <a:lstStyle/>
            <a:p>
              <a:pPr marL="0" marR="0" lvl="0" indent="0" algn="ctr" defTabSz="11518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91EADB4-1C41-49DA-90EA-194414572CFE}"/>
              </a:ext>
            </a:extLst>
          </p:cNvPr>
          <p:cNvSpPr/>
          <p:nvPr/>
        </p:nvSpPr>
        <p:spPr>
          <a:xfrm>
            <a:off x="890908" y="1644639"/>
            <a:ext cx="1087980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更改函数。通过分析汇编语句，可知，验证命令使用的是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verifyPwd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函数，点右键选择跟随，逐步进入该函数：</a:t>
            </a:r>
          </a:p>
        </p:txBody>
      </p:sp>
      <p:pic>
        <p:nvPicPr>
          <p:cNvPr id="22" name="图片 120">
            <a:extLst>
              <a:ext uri="{FF2B5EF4-FFF2-40B4-BE49-F238E27FC236}">
                <a16:creationId xmlns:a16="http://schemas.microsoft.com/office/drawing/2014/main" id="{B406D602-854D-4358-AF4B-BF4862B6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1878" y="3040261"/>
            <a:ext cx="9014994" cy="36433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09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3A1D3DA1-51C1-4984-A4E2-0E78C88C2324}"/>
              </a:ext>
            </a:extLst>
          </p:cNvPr>
          <p:cNvSpPr/>
          <p:nvPr/>
        </p:nvSpPr>
        <p:spPr>
          <a:xfrm>
            <a:off x="2130668" y="993191"/>
            <a:ext cx="8175636" cy="113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函数的返回值通过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eax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寄存器来完成的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，核心语句即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sete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对于函数中的代码：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621063" y="3134266"/>
            <a:ext cx="6408712" cy="838335"/>
            <a:chOff x="9447344" y="4240728"/>
            <a:chExt cx="2984132" cy="838335"/>
          </a:xfrm>
        </p:grpSpPr>
        <p:sp>
          <p:nvSpPr>
            <p:cNvPr id="14" name="矩形 13"/>
            <p:cNvSpPr/>
            <p:nvPr/>
          </p:nvSpPr>
          <p:spPr>
            <a:xfrm>
              <a:off x="9976838" y="4336406"/>
              <a:ext cx="1925145" cy="648071"/>
            </a:xfrm>
            <a:prstGeom prst="rect">
              <a:avLst/>
            </a:prstGeom>
            <a:solidFill>
              <a:srgbClr val="0050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0738A2-DC41-4F26-B437-DB7C1EC51D02}"/>
                </a:ext>
              </a:extLst>
            </p:cNvPr>
            <p:cNvSpPr/>
            <p:nvPr/>
          </p:nvSpPr>
          <p:spPr>
            <a:xfrm>
              <a:off x="9447344" y="4453232"/>
              <a:ext cx="2984132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flag=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strcmp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(password, 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pwd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); 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27814" y="4240728"/>
              <a:ext cx="2016224" cy="838335"/>
            </a:xfrm>
            <a:prstGeom prst="rect">
              <a:avLst/>
            </a:prstGeom>
            <a:noFill/>
            <a:ln>
              <a:solidFill>
                <a:srgbClr val="0050A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742501" y="4624437"/>
            <a:ext cx="6192688" cy="838335"/>
            <a:chOff x="9447344" y="4240728"/>
            <a:chExt cx="2984132" cy="838335"/>
          </a:xfrm>
        </p:grpSpPr>
        <p:sp>
          <p:nvSpPr>
            <p:cNvPr id="18" name="矩形 17"/>
            <p:cNvSpPr/>
            <p:nvPr/>
          </p:nvSpPr>
          <p:spPr>
            <a:xfrm>
              <a:off x="9952834" y="4336406"/>
              <a:ext cx="1952254" cy="648071"/>
            </a:xfrm>
            <a:prstGeom prst="rect">
              <a:avLst/>
            </a:prstGeom>
            <a:solidFill>
              <a:srgbClr val="109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20738A2-DC41-4F26-B437-DB7C1EC51D02}"/>
                </a:ext>
              </a:extLst>
            </p:cNvPr>
            <p:cNvSpPr/>
            <p:nvPr/>
          </p:nvSpPr>
          <p:spPr>
            <a:xfrm>
              <a:off x="9447344" y="4453232"/>
              <a:ext cx="2984132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return flag==0; 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885759" y="4240728"/>
              <a:ext cx="2088232" cy="838335"/>
            </a:xfrm>
            <a:prstGeom prst="rect">
              <a:avLst/>
            </a:prstGeom>
            <a:noFill/>
            <a:ln>
              <a:solidFill>
                <a:srgbClr val="1092F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1694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3A1D3DA1-51C1-4984-A4E2-0E78C88C2324}"/>
              </a:ext>
            </a:extLst>
          </p:cNvPr>
          <p:cNvSpPr/>
          <p:nvPr/>
        </p:nvSpPr>
        <p:spPr>
          <a:xfrm>
            <a:off x="1308504" y="504234"/>
            <a:ext cx="2954655" cy="58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被解释为汇编语言：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3406" y="1553854"/>
            <a:ext cx="12300005" cy="838335"/>
            <a:chOff x="83406" y="1553854"/>
            <a:chExt cx="12300005" cy="838335"/>
          </a:xfrm>
        </p:grpSpPr>
        <p:sp>
          <p:nvSpPr>
            <p:cNvPr id="15" name="文本框 7">
              <a:extLst>
                <a:ext uri="{FF2B5EF4-FFF2-40B4-BE49-F238E27FC236}">
                  <a16:creationId xmlns:a16="http://schemas.microsoft.com/office/drawing/2014/main" id="{617C0FD2-C49D-4BA6-B6D1-A00CA6721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7250" y="1653265"/>
              <a:ext cx="608616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将</a:t>
              </a:r>
              <a:r>
                <a:rPr lang="en-US" altLang="zh-CN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strcmp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函数调用后的返回值（存在</a:t>
              </a:r>
              <a:r>
                <a:rPr lang="en-US" altLang="zh-CN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eax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中）赋值给变量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flag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B8CF07B-40D9-4E12-82A7-B60E1F098CF9}"/>
                </a:ext>
              </a:extLst>
            </p:cNvPr>
            <p:cNvCxnSpPr/>
            <p:nvPr/>
          </p:nvCxnSpPr>
          <p:spPr>
            <a:xfrm>
              <a:off x="5205239" y="2007208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/>
            <p:cNvGrpSpPr/>
            <p:nvPr/>
          </p:nvGrpSpPr>
          <p:grpSpPr>
            <a:xfrm>
              <a:off x="83406" y="1553854"/>
              <a:ext cx="5689795" cy="838335"/>
              <a:chOff x="9447344" y="4240728"/>
              <a:chExt cx="2649378" cy="838335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976839" y="4336406"/>
                <a:ext cx="1651862" cy="648071"/>
              </a:xfrm>
              <a:prstGeom prst="rect">
                <a:avLst/>
              </a:prstGeom>
              <a:solidFill>
                <a:srgbClr val="005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20738A2-DC41-4F26-B437-DB7C1EC51D02}"/>
                  </a:ext>
                </a:extLst>
              </p:cNvPr>
              <p:cNvSpPr/>
              <p:nvPr/>
            </p:nvSpPr>
            <p:spPr>
              <a:xfrm>
                <a:off x="9447344" y="4453232"/>
                <a:ext cx="2649378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Mov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dword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ptr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[ebp-8], </a:t>
                </a:r>
                <a:r>
                  <a:rPr lang="en-US" altLang="zh-CN" sz="20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eax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927814" y="4240728"/>
                <a:ext cx="2016224" cy="83833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83406" y="2813691"/>
            <a:ext cx="12300005" cy="838335"/>
            <a:chOff x="83406" y="1553854"/>
            <a:chExt cx="12300005" cy="838335"/>
          </a:xfrm>
        </p:grpSpPr>
        <p:sp>
          <p:nvSpPr>
            <p:cNvPr id="35" name="文本框 7">
              <a:extLst>
                <a:ext uri="{FF2B5EF4-FFF2-40B4-BE49-F238E27FC236}">
                  <a16:creationId xmlns:a16="http://schemas.microsoft.com/office/drawing/2014/main" id="{617C0FD2-C49D-4BA6-B6D1-A00CA6721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7250" y="1807153"/>
              <a:ext cx="60861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将</a:t>
              </a:r>
              <a:r>
                <a:rPr lang="en-US" altLang="zh-CN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eax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的值清空</a:t>
              </a: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B8CF07B-40D9-4E12-82A7-B60E1F098CF9}"/>
                </a:ext>
              </a:extLst>
            </p:cNvPr>
            <p:cNvCxnSpPr/>
            <p:nvPr/>
          </p:nvCxnSpPr>
          <p:spPr>
            <a:xfrm>
              <a:off x="5205239" y="2007208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>
              <a:off x="83406" y="1553854"/>
              <a:ext cx="5689795" cy="838335"/>
              <a:chOff x="9447344" y="4240728"/>
              <a:chExt cx="2649378" cy="838335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976839" y="4336406"/>
                <a:ext cx="1651862" cy="64807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20738A2-DC41-4F26-B437-DB7C1EC51D02}"/>
                  </a:ext>
                </a:extLst>
              </p:cNvPr>
              <p:cNvSpPr/>
              <p:nvPr/>
            </p:nvSpPr>
            <p:spPr>
              <a:xfrm>
                <a:off x="9447344" y="4453232"/>
                <a:ext cx="2649378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Xor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eax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eax</a:t>
                </a:r>
                <a:endPara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9927814" y="4240728"/>
                <a:ext cx="2016224" cy="83833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-5241" y="4104417"/>
            <a:ext cx="12300005" cy="838335"/>
            <a:chOff x="83406" y="1553854"/>
            <a:chExt cx="12300005" cy="838335"/>
          </a:xfrm>
        </p:grpSpPr>
        <p:sp>
          <p:nvSpPr>
            <p:cNvPr id="55" name="文本框 7">
              <a:extLst>
                <a:ext uri="{FF2B5EF4-FFF2-40B4-BE49-F238E27FC236}">
                  <a16:creationId xmlns:a16="http://schemas.microsoft.com/office/drawing/2014/main" id="{617C0FD2-C49D-4BA6-B6D1-A00CA6721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7250" y="1653265"/>
              <a:ext cx="608616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将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flag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的值与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进行比较，即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flag==0;</a:t>
              </a:r>
            </a:p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注意</a:t>
              </a:r>
              <a:r>
                <a:rPr lang="en-US" altLang="zh-CN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cmp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运算的结果只会影响一些状态寄存器的值</a:t>
              </a: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CB8CF07B-40D9-4E12-82A7-B60E1F098CF9}"/>
                </a:ext>
              </a:extLst>
            </p:cNvPr>
            <p:cNvCxnSpPr/>
            <p:nvPr/>
          </p:nvCxnSpPr>
          <p:spPr>
            <a:xfrm>
              <a:off x="5205239" y="2007208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/>
          </p:nvGrpSpPr>
          <p:grpSpPr>
            <a:xfrm>
              <a:off x="83406" y="1553854"/>
              <a:ext cx="5689795" cy="838335"/>
              <a:chOff x="9447344" y="4240728"/>
              <a:chExt cx="2649378" cy="838335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9976839" y="4336406"/>
                <a:ext cx="1651862" cy="648071"/>
              </a:xfrm>
              <a:prstGeom prst="rect">
                <a:avLst/>
              </a:prstGeom>
              <a:solidFill>
                <a:srgbClr val="0050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20738A2-DC41-4F26-B437-DB7C1EC51D02}"/>
                  </a:ext>
                </a:extLst>
              </p:cNvPr>
              <p:cNvSpPr/>
              <p:nvPr/>
            </p:nvSpPr>
            <p:spPr>
              <a:xfrm>
                <a:off x="9447344" y="4453232"/>
                <a:ext cx="2649378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Cmp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dword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ptr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[ebp-8], 0 </a:t>
                </a: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9927814" y="4240728"/>
                <a:ext cx="2016224" cy="83833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-22102" y="5346241"/>
            <a:ext cx="12300005" cy="838335"/>
            <a:chOff x="83406" y="1553854"/>
            <a:chExt cx="12300005" cy="838335"/>
          </a:xfrm>
        </p:grpSpPr>
        <p:sp>
          <p:nvSpPr>
            <p:cNvPr id="63" name="文本框 7">
              <a:extLst>
                <a:ext uri="{FF2B5EF4-FFF2-40B4-BE49-F238E27FC236}">
                  <a16:creationId xmlns:a16="http://schemas.microsoft.com/office/drawing/2014/main" id="{617C0FD2-C49D-4BA6-B6D1-A00CA6721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7250" y="1653265"/>
              <a:ext cx="608616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en-US" altLang="zh-CN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sete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是根据状态寄存器的值，如果相等，则设置，如果不等，则不设置</a:t>
              </a: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CB8CF07B-40D9-4E12-82A7-B60E1F098CF9}"/>
                </a:ext>
              </a:extLst>
            </p:cNvPr>
            <p:cNvCxnSpPr/>
            <p:nvPr/>
          </p:nvCxnSpPr>
          <p:spPr>
            <a:xfrm>
              <a:off x="5205239" y="2007208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/>
            <p:cNvGrpSpPr/>
            <p:nvPr/>
          </p:nvGrpSpPr>
          <p:grpSpPr>
            <a:xfrm>
              <a:off x="83406" y="1553854"/>
              <a:ext cx="5689795" cy="838335"/>
              <a:chOff x="9447344" y="4240728"/>
              <a:chExt cx="2649378" cy="838335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9976839" y="4336406"/>
                <a:ext cx="1651862" cy="64807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220738A2-DC41-4F26-B437-DB7C1EC51D02}"/>
                  </a:ext>
                </a:extLst>
              </p:cNvPr>
              <p:cNvSpPr/>
              <p:nvPr/>
            </p:nvSpPr>
            <p:spPr>
              <a:xfrm>
                <a:off x="9447344" y="4453232"/>
                <a:ext cx="2649378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Sete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al </a:t>
                </a: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9927814" y="4240728"/>
                <a:ext cx="2016224" cy="83833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72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B6043767-DC6B-4254-9127-2CD5CBDB1CF9}"/>
              </a:ext>
            </a:extLst>
          </p:cNvPr>
          <p:cNvSpPr/>
          <p:nvPr/>
        </p:nvSpPr>
        <p:spPr>
          <a:xfrm>
            <a:off x="1379381" y="736005"/>
            <a:ext cx="1009998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要想更改该语句，在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cmp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dword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[ebp-8], 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处开始更改，将其更改为：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 al,01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。取消保持代码空间大小，如果新代码超长，将无法完成更改。</a:t>
            </a:r>
          </a:p>
        </p:txBody>
      </p:sp>
      <p:pic>
        <p:nvPicPr>
          <p:cNvPr id="24" name="图片 123">
            <a:extLst>
              <a:ext uri="{FF2B5EF4-FFF2-40B4-BE49-F238E27FC236}">
                <a16:creationId xmlns:a16="http://schemas.microsoft.com/office/drawing/2014/main" id="{C2DF9960-6852-4032-BEF6-91382E36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0903" y="2580473"/>
            <a:ext cx="8122858" cy="20717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19BA369-6338-47ED-A7C0-7F212B67E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9039">
            <a:off x="9708651" y="3943273"/>
            <a:ext cx="2673277" cy="267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4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B6043767-DC6B-4254-9127-2CD5CBDB1CF9}"/>
              </a:ext>
            </a:extLst>
          </p:cNvPr>
          <p:cNvSpPr/>
          <p:nvPr/>
        </p:nvSpPr>
        <p:spPr>
          <a:xfrm>
            <a:off x="1379381" y="736005"/>
            <a:ext cx="1009998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并将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sete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改为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NOP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得到结果如下：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19BA369-6338-47ED-A7C0-7F212B67EC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9039">
            <a:off x="10356724" y="4397361"/>
            <a:ext cx="2673277" cy="2673277"/>
          </a:xfrm>
          <a:prstGeom prst="rect">
            <a:avLst/>
          </a:prstGeom>
        </p:spPr>
      </p:pic>
      <p:pic>
        <p:nvPicPr>
          <p:cNvPr id="5" name="图片 126">
            <a:extLst>
              <a:ext uri="{FF2B5EF4-FFF2-40B4-BE49-F238E27FC236}">
                <a16:creationId xmlns:a16="http://schemas.microsoft.com/office/drawing/2014/main" id="{44A79CD2-2A90-43A8-858E-EA02DDC7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64879" y="2104157"/>
            <a:ext cx="8561188" cy="350046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963C50-3ADE-4A65-9860-C30205EF2F4D}"/>
              </a:ext>
            </a:extLst>
          </p:cNvPr>
          <p:cNvSpPr/>
          <p:nvPr/>
        </p:nvSpPr>
        <p:spPr>
          <a:xfrm>
            <a:off x="1379381" y="5956304"/>
            <a:ext cx="8358246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运行结果校验破解正确性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357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56C4D0-58CC-4BA6-8FD7-A80AAB813747}"/>
              </a:ext>
            </a:extLst>
          </p:cNvPr>
          <p:cNvGrpSpPr/>
          <p:nvPr/>
        </p:nvGrpSpPr>
        <p:grpSpPr>
          <a:xfrm>
            <a:off x="3117007" y="2968253"/>
            <a:ext cx="8171358" cy="1728192"/>
            <a:chOff x="3117007" y="2968253"/>
            <a:chExt cx="8171358" cy="172819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C8C99C7-2E19-485C-8F65-98722BA81F5F}"/>
                </a:ext>
              </a:extLst>
            </p:cNvPr>
            <p:cNvSpPr/>
            <p:nvPr/>
          </p:nvSpPr>
          <p:spPr>
            <a:xfrm>
              <a:off x="3117007" y="2968253"/>
              <a:ext cx="8136904" cy="1728192"/>
            </a:xfrm>
            <a:prstGeom prst="rect">
              <a:avLst/>
            </a:prstGeom>
            <a:noFill/>
            <a:ln>
              <a:solidFill>
                <a:srgbClr val="0050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E77724B-0464-475A-AFF9-C58BC440A8AB}"/>
                </a:ext>
              </a:extLst>
            </p:cNvPr>
            <p:cNvSpPr/>
            <p:nvPr/>
          </p:nvSpPr>
          <p:spPr>
            <a:xfrm>
              <a:off x="4290037" y="3317431"/>
              <a:ext cx="69983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全称应该是</a:t>
              </a:r>
              <a:r>
                <a:rPr lang="zh-CN" altLang="en-US" sz="2400" dirty="0">
                  <a:solidFill>
                    <a:srgbClr val="0050A3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可执行程序资源压缩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，是</a:t>
              </a:r>
              <a:r>
                <a:rPr lang="zh-CN" altLang="en-US" sz="2400" dirty="0">
                  <a:solidFill>
                    <a:srgbClr val="0050A3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保护文件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的常用手段。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rgbClr val="0050A3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加壳过的程序可以直接运行，但是不能查看源代码。要经过脱壳才可以查看源代码。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8A6DF5-2BA2-4553-B4D5-47D23CCDDF3B}"/>
              </a:ext>
            </a:extLst>
          </p:cNvPr>
          <p:cNvGrpSpPr/>
          <p:nvPr/>
        </p:nvGrpSpPr>
        <p:grpSpPr>
          <a:xfrm>
            <a:off x="2390898" y="1969973"/>
            <a:ext cx="1072773" cy="576064"/>
            <a:chOff x="4845199" y="1960141"/>
            <a:chExt cx="1072773" cy="57606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BDD7289-08D9-45EA-BD47-AAE93016E6C9}"/>
                </a:ext>
              </a:extLst>
            </p:cNvPr>
            <p:cNvSpPr/>
            <p:nvPr/>
          </p:nvSpPr>
          <p:spPr>
            <a:xfrm>
              <a:off x="4845199" y="1960141"/>
              <a:ext cx="1072773" cy="576064"/>
            </a:xfrm>
            <a:prstGeom prst="roundRect">
              <a:avLst/>
            </a:prstGeom>
            <a:solidFill>
              <a:srgbClr val="0050A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0AD9E9B-CB2B-4282-B0E0-09DA9F2F1CB4}"/>
                </a:ext>
              </a:extLst>
            </p:cNvPr>
            <p:cNvSpPr/>
            <p:nvPr/>
          </p:nvSpPr>
          <p:spPr>
            <a:xfrm>
              <a:off x="5032771" y="2050232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加壳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0986A23-5577-467A-A251-0CA6164BD219}"/>
              </a:ext>
            </a:extLst>
          </p:cNvPr>
          <p:cNvSpPr/>
          <p:nvPr/>
        </p:nvSpPr>
        <p:spPr>
          <a:xfrm rot="19376134">
            <a:off x="884759" y="-956182"/>
            <a:ext cx="11089232" cy="9145016"/>
          </a:xfrm>
          <a:prstGeom prst="rect">
            <a:avLst/>
          </a:prstGeom>
          <a:noFill/>
          <a:ln w="76200">
            <a:solidFill>
              <a:srgbClr val="00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A68201-F558-4ACA-ABDC-D463AC724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03" y="2283125"/>
            <a:ext cx="3371763" cy="26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7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2AEE1DC-150B-41E1-A91D-03D4A56A680C}"/>
              </a:ext>
            </a:extLst>
          </p:cNvPr>
          <p:cNvGrpSpPr/>
          <p:nvPr/>
        </p:nvGrpSpPr>
        <p:grpSpPr>
          <a:xfrm>
            <a:off x="2852196" y="4239254"/>
            <a:ext cx="8833190" cy="2140773"/>
            <a:chOff x="2684959" y="4120381"/>
            <a:chExt cx="7886929" cy="17668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214663F-CAA7-4448-91E8-5DCE1489E772}"/>
                </a:ext>
              </a:extLst>
            </p:cNvPr>
            <p:cNvSpPr/>
            <p:nvPr/>
          </p:nvSpPr>
          <p:spPr>
            <a:xfrm>
              <a:off x="2684959" y="4120381"/>
              <a:ext cx="7886929" cy="1766842"/>
            </a:xfrm>
            <a:prstGeom prst="rect">
              <a:avLst/>
            </a:prstGeom>
            <a:noFill/>
            <a:ln w="19050">
              <a:solidFill>
                <a:srgbClr val="0050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E656C76-6419-4FED-8152-EA679C82C3AF}"/>
                </a:ext>
              </a:extLst>
            </p:cNvPr>
            <p:cNvSpPr/>
            <p:nvPr/>
          </p:nvSpPr>
          <p:spPr>
            <a:xfrm>
              <a:off x="3594706" y="4195508"/>
              <a:ext cx="6708334" cy="1393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加上外壳后，原始程序代码在磁盘文件中一般是以加密后的形式存在的，只在执行时在内存中还原，这样就可以比较有效地</a:t>
              </a:r>
              <a:r>
                <a:rPr lang="zh-CN" altLang="en-US" sz="2400" b="1" dirty="0">
                  <a:solidFill>
                    <a:srgbClr val="0050A3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防止对程序文件的非法修改和静态反编译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D31659E-8FF2-409D-9A53-EB2C1FCBB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64" y="3904357"/>
            <a:ext cx="2700300" cy="22322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93D3EF8-AF8A-4301-87EA-E73DA855B8B1}"/>
              </a:ext>
            </a:extLst>
          </p:cNvPr>
          <p:cNvSpPr/>
          <p:nvPr/>
        </p:nvSpPr>
        <p:spPr>
          <a:xfrm>
            <a:off x="1820863" y="736005"/>
            <a:ext cx="97210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50A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加壳其实是利用特殊的算法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dirty="0">
                <a:solidFill>
                  <a:srgbClr val="0050A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2400" b="1" dirty="0">
                <a:solidFill>
                  <a:srgbClr val="0050A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EXE</a:t>
            </a:r>
            <a:r>
              <a:rPr lang="zh-CN" altLang="en-US" sz="2400" b="1" dirty="0">
                <a:solidFill>
                  <a:srgbClr val="0050A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50A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DLL</a:t>
            </a:r>
            <a:r>
              <a:rPr lang="zh-CN" altLang="en-US" sz="2400" b="1" dirty="0">
                <a:solidFill>
                  <a:srgbClr val="0050A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文件里的代码、资源进行压缩、加密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。类似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WINZIP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的效果，只不过这个压缩之后的文件，可以独立运行。</a:t>
            </a:r>
            <a:r>
              <a:rPr lang="zh-CN" altLang="en-US" sz="2400" b="1" dirty="0">
                <a:solidFill>
                  <a:srgbClr val="0050A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附加在原程序上的解压程序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通过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Windows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加载器载入内存后，</a:t>
            </a:r>
            <a:r>
              <a:rPr lang="zh-CN" altLang="en-US" sz="2400" b="1" dirty="0">
                <a:solidFill>
                  <a:srgbClr val="0050A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先于原始程序执行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，得到控制权，执行过程中对原始程序进行解密、还原，还原完成后再把控制权交还给原始程序，执行原来的代码部分。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4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D98A0A7-16A2-492D-A55A-19B5647E7119}"/>
              </a:ext>
            </a:extLst>
          </p:cNvPr>
          <p:cNvGrpSpPr/>
          <p:nvPr/>
        </p:nvGrpSpPr>
        <p:grpSpPr>
          <a:xfrm>
            <a:off x="2252911" y="2573373"/>
            <a:ext cx="8928992" cy="1058442"/>
            <a:chOff x="4933525" y="2542866"/>
            <a:chExt cx="8928992" cy="1058442"/>
          </a:xfrm>
        </p:grpSpPr>
        <p:sp>
          <p:nvSpPr>
            <p:cNvPr id="14" name="六边形 13">
              <a:extLst>
                <a:ext uri="{FF2B5EF4-FFF2-40B4-BE49-F238E27FC236}">
                  <a16:creationId xmlns:a16="http://schemas.microsoft.com/office/drawing/2014/main" id="{72A76738-ACC9-4AF5-9D4A-1E41F804D578}"/>
                </a:ext>
              </a:extLst>
            </p:cNvPr>
            <p:cNvSpPr/>
            <p:nvPr/>
          </p:nvSpPr>
          <p:spPr>
            <a:xfrm>
              <a:off x="4933525" y="2542866"/>
              <a:ext cx="1227414" cy="1058442"/>
            </a:xfrm>
            <a:prstGeom prst="hexagon">
              <a:avLst/>
            </a:prstGeom>
            <a:solidFill>
              <a:srgbClr val="0050A3"/>
            </a:solidFill>
            <a:ln w="3175">
              <a:noFill/>
              <a:prstDash val="sysDot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7">
              <a:extLst>
                <a:ext uri="{FF2B5EF4-FFF2-40B4-BE49-F238E27FC236}">
                  <a16:creationId xmlns:a16="http://schemas.microsoft.com/office/drawing/2014/main" id="{27D28173-21BD-44A9-8B20-1EA8EF694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4268" y="2656590"/>
              <a:ext cx="687824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</a:rPr>
                <a:t>压缩壳的特点是减小软件体积大小，加密保护不是重点。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AF0458A-9D44-4E74-979F-A6C2E9D06036}"/>
                </a:ext>
              </a:extLst>
            </p:cNvPr>
            <p:cNvCxnSpPr/>
            <p:nvPr/>
          </p:nvCxnSpPr>
          <p:spPr>
            <a:xfrm>
              <a:off x="6259981" y="3072681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5C1935A-C738-40F2-BBEB-DD17E5F1288C}"/>
              </a:ext>
            </a:extLst>
          </p:cNvPr>
          <p:cNvGrpSpPr/>
          <p:nvPr/>
        </p:nvGrpSpPr>
        <p:grpSpPr>
          <a:xfrm>
            <a:off x="2252911" y="4213295"/>
            <a:ext cx="8136904" cy="1569660"/>
            <a:chOff x="4933525" y="2287258"/>
            <a:chExt cx="8136904" cy="1569660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B8DEC9E8-4390-462F-ACFD-92E59FEA8397}"/>
                </a:ext>
              </a:extLst>
            </p:cNvPr>
            <p:cNvSpPr/>
            <p:nvPr/>
          </p:nvSpPr>
          <p:spPr>
            <a:xfrm>
              <a:off x="4933525" y="2542866"/>
              <a:ext cx="1227414" cy="1058442"/>
            </a:xfrm>
            <a:prstGeom prst="hexagon">
              <a:avLst/>
            </a:prstGeom>
            <a:solidFill>
              <a:srgbClr val="FFC000"/>
            </a:solidFill>
            <a:ln w="3175">
              <a:noFill/>
              <a:prstDash val="sysDot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文本框 7">
              <a:extLst>
                <a:ext uri="{FF2B5EF4-FFF2-40B4-BE49-F238E27FC236}">
                  <a16:creationId xmlns:a16="http://schemas.microsoft.com/office/drawing/2014/main" id="{7D3D2013-828A-4DCC-8760-E3EC4A80B3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4268" y="2287258"/>
              <a:ext cx="6086161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</a:rPr>
                <a:t>加密壳种类比较多，不同的壳侧重点不同，一些壳单纯保护程序，另一些壳提供额外的功能，如提供注册机制、使用次数、时间限制等。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A936AAE-DDE7-4CF7-9EB6-0F55D366D598}"/>
                </a:ext>
              </a:extLst>
            </p:cNvPr>
            <p:cNvCxnSpPr/>
            <p:nvPr/>
          </p:nvCxnSpPr>
          <p:spPr>
            <a:xfrm>
              <a:off x="6259981" y="3072681"/>
              <a:ext cx="7021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4FB0EE5-E6A8-458F-9FE1-3CA02AECEF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9039">
            <a:off x="10140701" y="4190706"/>
            <a:ext cx="2673277" cy="267327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2970204-E813-4562-9753-18EACBF76D5C}"/>
              </a:ext>
            </a:extLst>
          </p:cNvPr>
          <p:cNvSpPr/>
          <p:nvPr/>
        </p:nvSpPr>
        <p:spPr>
          <a:xfrm>
            <a:off x="3687379" y="1092782"/>
            <a:ext cx="5724644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50A3"/>
                </a:solidFill>
                <a:latin typeface="微软雅黑" pitchFamily="34" charset="-122"/>
                <a:ea typeface="微软雅黑" pitchFamily="34" charset="-122"/>
              </a:rPr>
              <a:t>加壳工具通常分为压缩壳和加密壳两类。</a:t>
            </a:r>
            <a:endParaRPr lang="zh-CN" altLang="en-US" b="1" dirty="0">
              <a:solidFill>
                <a:srgbClr val="0050A3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46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1191"/>
</p:tagLst>
</file>

<file path=ppt/theme/theme1.xml><?xml version="1.0" encoding="utf-8"?>
<a:theme xmlns:a="http://schemas.openxmlformats.org/drawingml/2006/main" name="Office Theme">
  <a:themeElements>
    <a:clrScheme name="自定义 386">
      <a:dk1>
        <a:sysClr val="windowText" lastClr="000000"/>
      </a:dk1>
      <a:lt1>
        <a:sysClr val="window" lastClr="FFFFFF"/>
      </a:lt1>
      <a:dk2>
        <a:srgbClr val="29ABE2"/>
      </a:dk2>
      <a:lt2>
        <a:srgbClr val="E7E6E6"/>
      </a:lt2>
      <a:accent1>
        <a:srgbClr val="29ABE2"/>
      </a:accent1>
      <a:accent2>
        <a:srgbClr val="C8C8C8"/>
      </a:accent2>
      <a:accent3>
        <a:srgbClr val="29ABE2"/>
      </a:accent3>
      <a:accent4>
        <a:srgbClr val="C8C8C8"/>
      </a:accent4>
      <a:accent5>
        <a:srgbClr val="29ABE2"/>
      </a:accent5>
      <a:accent6>
        <a:srgbClr val="C8C8C8"/>
      </a:accent6>
      <a:hlink>
        <a:srgbClr val="29ABE2"/>
      </a:hlink>
      <a:folHlink>
        <a:srgbClr val="C8C8C8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5431</Words>
  <Application>Microsoft Office PowerPoint</Application>
  <PresentationFormat>自定义</PresentationFormat>
  <Paragraphs>388</Paragraphs>
  <Slides>67</Slides>
  <Notes>63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华文楷体</vt:lpstr>
      <vt:lpstr>微软雅黑</vt:lpstr>
      <vt:lpstr>Arial</vt:lpstr>
      <vt:lpstr>Calibri</vt:lpstr>
      <vt:lpstr>Calibri Light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bt1191</dc:title>
  <dc:creator/>
  <cp:lastModifiedBy/>
  <cp:revision>1</cp:revision>
  <dcterms:created xsi:type="dcterms:W3CDTF">2017-02-21T13:09:17Z</dcterms:created>
  <dcterms:modified xsi:type="dcterms:W3CDTF">2022-02-09T10:51:40Z</dcterms:modified>
</cp:coreProperties>
</file>